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theme/theme3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4014" r:id="rId4"/>
    <p:sldMasterId id="2147484015" r:id="rId5"/>
    <p:sldMasterId id="2147484016" r:id="rId6"/>
    <p:sldMasterId id="2147484017" r:id="rId7"/>
    <p:sldMasterId id="2147484018" r:id="rId8"/>
    <p:sldMasterId id="2147484019" r:id="rId9"/>
    <p:sldMasterId id="2147484020" r:id="rId10"/>
    <p:sldMasterId id="2147484021" r:id="rId11"/>
    <p:sldMasterId id="2147484022" r:id="rId12"/>
    <p:sldMasterId id="2147484023" r:id="rId13"/>
    <p:sldMasterId id="2147484024" r:id="rId14"/>
    <p:sldMasterId id="2147484025" r:id="rId15"/>
    <p:sldMasterId id="2147484026" r:id="rId16"/>
    <p:sldMasterId id="2147484027" r:id="rId17"/>
    <p:sldMasterId id="2147484028" r:id="rId18"/>
    <p:sldMasterId id="2147484029" r:id="rId19"/>
    <p:sldMasterId id="2147484030" r:id="rId20"/>
    <p:sldMasterId id="2147484031" r:id="rId21"/>
    <p:sldMasterId id="2147484032" r:id="rId22"/>
    <p:sldMasterId id="2147484033" r:id="rId23"/>
    <p:sldMasterId id="2147484034" r:id="rId24"/>
    <p:sldMasterId id="2147484035" r:id="rId25"/>
    <p:sldMasterId id="2147484036" r:id="rId26"/>
    <p:sldMasterId id="2147484037" r:id="rId27"/>
    <p:sldMasterId id="2147484038" r:id="rId28"/>
    <p:sldMasterId id="2147484039" r:id="rId29"/>
    <p:sldMasterId id="2147484040" r:id="rId30"/>
    <p:sldMasterId id="2147484041" r:id="rId31"/>
    <p:sldMasterId id="2147484042" r:id="rId32"/>
    <p:sldMasterId id="2147484043" r:id="rId33"/>
    <p:sldMasterId id="2147484044" r:id="rId34"/>
    <p:sldMasterId id="2147484045" r:id="rId35"/>
    <p:sldMasterId id="2147484046" r:id="rId36"/>
    <p:sldMasterId id="2147484047" r:id="rId37"/>
    <p:sldMasterId id="2147484048" r:id="rId38"/>
  </p:sldMasterIdLst>
  <p:notesMasterIdLst>
    <p:notesMasterId r:id="rId82"/>
  </p:notesMasterIdLst>
  <p:sldIdLst>
    <p:sldId id="256" r:id="rId39"/>
    <p:sldId id="257" r:id="rId40"/>
    <p:sldId id="406" r:id="rId41"/>
    <p:sldId id="405" r:id="rId42"/>
    <p:sldId id="300" r:id="rId43"/>
    <p:sldId id="287" r:id="rId44"/>
    <p:sldId id="330" r:id="rId45"/>
    <p:sldId id="332" r:id="rId46"/>
    <p:sldId id="410" r:id="rId47"/>
    <p:sldId id="411" r:id="rId48"/>
    <p:sldId id="331" r:id="rId49"/>
    <p:sldId id="303" r:id="rId50"/>
    <p:sldId id="342" r:id="rId51"/>
    <p:sldId id="409" r:id="rId52"/>
    <p:sldId id="341" r:id="rId53"/>
    <p:sldId id="401" r:id="rId54"/>
    <p:sldId id="419" r:id="rId55"/>
    <p:sldId id="334" r:id="rId56"/>
    <p:sldId id="414" r:id="rId57"/>
    <p:sldId id="413" r:id="rId58"/>
    <p:sldId id="363" r:id="rId59"/>
    <p:sldId id="365" r:id="rId60"/>
    <p:sldId id="385" r:id="rId61"/>
    <p:sldId id="417" r:id="rId62"/>
    <p:sldId id="415" r:id="rId63"/>
    <p:sldId id="376" r:id="rId64"/>
    <p:sldId id="379" r:id="rId65"/>
    <p:sldId id="380" r:id="rId66"/>
    <p:sldId id="384" r:id="rId67"/>
    <p:sldId id="336" r:id="rId68"/>
    <p:sldId id="337" r:id="rId69"/>
    <p:sldId id="420" r:id="rId70"/>
    <p:sldId id="421" r:id="rId71"/>
    <p:sldId id="422" r:id="rId72"/>
    <p:sldId id="338" r:id="rId73"/>
    <p:sldId id="393" r:id="rId74"/>
    <p:sldId id="398" r:id="rId75"/>
    <p:sldId id="396" r:id="rId76"/>
    <p:sldId id="397" r:id="rId77"/>
    <p:sldId id="400" r:id="rId78"/>
    <p:sldId id="423" r:id="rId79"/>
    <p:sldId id="424" r:id="rId80"/>
    <p:sldId id="296" r:id="rId8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FF99"/>
    <a:srgbClr val="99FFCC"/>
    <a:srgbClr val="0996FF"/>
    <a:srgbClr val="00AAE6"/>
    <a:srgbClr val="0066FF"/>
    <a:srgbClr val="FF3300"/>
    <a:srgbClr val="008AF2"/>
    <a:srgbClr val="008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4.xml"/><Relationship Id="rId47" Type="http://schemas.openxmlformats.org/officeDocument/2006/relationships/slide" Target="slides/slide9.xml"/><Relationship Id="rId50" Type="http://schemas.openxmlformats.org/officeDocument/2006/relationships/slide" Target="slides/slide12.xml"/><Relationship Id="rId55" Type="http://schemas.openxmlformats.org/officeDocument/2006/relationships/slide" Target="slides/slide17.xml"/><Relationship Id="rId63" Type="http://schemas.openxmlformats.org/officeDocument/2006/relationships/slide" Target="slides/slide25.xml"/><Relationship Id="rId68" Type="http://schemas.openxmlformats.org/officeDocument/2006/relationships/slide" Target="slides/slide30.xml"/><Relationship Id="rId76" Type="http://schemas.openxmlformats.org/officeDocument/2006/relationships/slide" Target="slides/slide38.xml"/><Relationship Id="rId8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2.xml"/><Relationship Id="rId45" Type="http://schemas.openxmlformats.org/officeDocument/2006/relationships/slide" Target="slides/slide7.xml"/><Relationship Id="rId53" Type="http://schemas.openxmlformats.org/officeDocument/2006/relationships/slide" Target="slides/slide15.xml"/><Relationship Id="rId58" Type="http://schemas.openxmlformats.org/officeDocument/2006/relationships/slide" Target="slides/slide20.xml"/><Relationship Id="rId66" Type="http://schemas.openxmlformats.org/officeDocument/2006/relationships/slide" Target="slides/slide28.xml"/><Relationship Id="rId74" Type="http://schemas.openxmlformats.org/officeDocument/2006/relationships/slide" Target="slides/slide36.xml"/><Relationship Id="rId79" Type="http://schemas.openxmlformats.org/officeDocument/2006/relationships/slide" Target="slides/slide4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3.xml"/><Relationship Id="rId82" Type="http://schemas.openxmlformats.org/officeDocument/2006/relationships/notesMaster" Target="notesMasters/notesMaster1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5.xml"/><Relationship Id="rId48" Type="http://schemas.openxmlformats.org/officeDocument/2006/relationships/slide" Target="slides/slide10.xml"/><Relationship Id="rId56" Type="http://schemas.openxmlformats.org/officeDocument/2006/relationships/slide" Target="slides/slide18.xml"/><Relationship Id="rId64" Type="http://schemas.openxmlformats.org/officeDocument/2006/relationships/slide" Target="slides/slide26.xml"/><Relationship Id="rId69" Type="http://schemas.openxmlformats.org/officeDocument/2006/relationships/slide" Target="slides/slide31.xml"/><Relationship Id="rId77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3.xml"/><Relationship Id="rId72" Type="http://schemas.openxmlformats.org/officeDocument/2006/relationships/slide" Target="slides/slide34.xml"/><Relationship Id="rId80" Type="http://schemas.openxmlformats.org/officeDocument/2006/relationships/slide" Target="slides/slide42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8.xml"/><Relationship Id="rId59" Type="http://schemas.openxmlformats.org/officeDocument/2006/relationships/slide" Target="slides/slide21.xml"/><Relationship Id="rId67" Type="http://schemas.openxmlformats.org/officeDocument/2006/relationships/slide" Target="slides/slide29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3.xml"/><Relationship Id="rId54" Type="http://schemas.openxmlformats.org/officeDocument/2006/relationships/slide" Target="slides/slide16.xml"/><Relationship Id="rId62" Type="http://schemas.openxmlformats.org/officeDocument/2006/relationships/slide" Target="slides/slide24.xml"/><Relationship Id="rId70" Type="http://schemas.openxmlformats.org/officeDocument/2006/relationships/slide" Target="slides/slide32.xml"/><Relationship Id="rId75" Type="http://schemas.openxmlformats.org/officeDocument/2006/relationships/slide" Target="slides/slide37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1.xml"/><Relationship Id="rId57" Type="http://schemas.openxmlformats.org/officeDocument/2006/relationships/slide" Target="slides/slide19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6.xml"/><Relationship Id="rId52" Type="http://schemas.openxmlformats.org/officeDocument/2006/relationships/slide" Target="slides/slide14.xml"/><Relationship Id="rId60" Type="http://schemas.openxmlformats.org/officeDocument/2006/relationships/slide" Target="slides/slide22.xml"/><Relationship Id="rId65" Type="http://schemas.openxmlformats.org/officeDocument/2006/relationships/slide" Target="slides/slide27.xml"/><Relationship Id="rId73" Type="http://schemas.openxmlformats.org/officeDocument/2006/relationships/slide" Target="slides/slide35.xml"/><Relationship Id="rId78" Type="http://schemas.openxmlformats.org/officeDocument/2006/relationships/slide" Target="slides/slide40.xml"/><Relationship Id="rId81" Type="http://schemas.openxmlformats.org/officeDocument/2006/relationships/slide" Target="slides/slide43.xml"/><Relationship Id="rId86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C140D-CAD2-4E00-B755-56EFE0AA956E}" type="doc">
      <dgm:prSet loTypeId="urn:microsoft.com/office/officeart/2005/8/layout/radial5" loCatId="cycle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D3A0EF1-D731-43AF-BC05-28BFCC6C5CC1}">
      <dgm:prSet phldrT="[文本]" custT="1"/>
      <dgm:spPr>
        <a:xfrm>
          <a:off x="2499615" y="1895543"/>
          <a:ext cx="1278160" cy="1278160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主题</a:t>
          </a:r>
          <a:endParaRPr lang="zh-CN" altLang="en-US" sz="32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F4277337-67F9-4C37-B4B5-01F508D941BC}" type="parTrans" cxnId="{2AB6650A-FAE5-4640-A59B-6EDFB2B66E08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CB16442F-D570-4699-8CE5-9B5541EDF49B}" type="sibTrans" cxnId="{2AB6650A-FAE5-4640-A59B-6EDFB2B66E08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73F0351-AFBA-4702-8773-E0B447AFB9F0}">
      <dgm:prSet phldrT="[文本]" custT="1"/>
      <dgm:spPr>
        <a:xfrm>
          <a:off x="2563523" y="4371"/>
          <a:ext cx="1150344" cy="1150344"/>
        </a:xfr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品牌故事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7E460B53-834B-447F-B506-7CA7217B2B86}" type="parTrans" cxnId="{28E904A7-CBB0-46DD-8A52-31C74519D405}">
      <dgm:prSet custT="1"/>
      <dgm:spPr>
        <a:xfrm rot="16200000">
          <a:off x="2942376" y="1318954"/>
          <a:ext cx="392638" cy="434574"/>
        </a:xfrm>
        <a:solidFill>
          <a:srgbClr val="4BACC6">
            <a:hueOff val="0"/>
            <a:satOff val="0"/>
            <a:lumOff val="0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960B9E42-14DC-4A4D-951A-41BB1042A976}" type="sibTrans" cxnId="{28E904A7-CBB0-46DD-8A52-31C74519D405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21BAD6F-E7C8-4BED-B6F3-C432C4B69757}">
      <dgm:prSet phldrT="[文本]" custT="1"/>
      <dgm:spPr>
        <a:xfrm>
          <a:off x="3945974" y="3341902"/>
          <a:ext cx="1150344" cy="1150344"/>
        </a:xfrm>
        <a:solidFill>
          <a:srgbClr val="4BACC6">
            <a:hueOff val="-4257376"/>
            <a:satOff val="17062"/>
            <a:lumOff val="3698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社会公益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C501A4B0-885F-4444-AD30-9BE6D714927D}" type="parTrans" cxnId="{28F5D53A-E71A-459C-83F9-EBF4EB69FD98}">
      <dgm:prSet custT="1"/>
      <dgm:spPr>
        <a:xfrm rot="2700000">
          <a:off x="3648339" y="3023299"/>
          <a:ext cx="392638" cy="434574"/>
        </a:xfrm>
        <a:solidFill>
          <a:srgbClr val="4BACC6">
            <a:hueOff val="-4257376"/>
            <a:satOff val="17062"/>
            <a:lumOff val="3698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E33F99AE-46CA-4A77-BCF5-5809D9F40C64}" type="sibTrans" cxnId="{28F5D53A-E71A-459C-83F9-EBF4EB69FD98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7B00B38A-D1AB-4E11-A049-0182B2F7A62C}">
      <dgm:prSet phldrT="[文本]" custT="1"/>
      <dgm:spPr>
        <a:xfrm>
          <a:off x="2563523" y="3914532"/>
          <a:ext cx="1150344" cy="1150344"/>
        </a:xfrm>
        <a:solidFill>
          <a:srgbClr val="4BACC6">
            <a:hueOff val="-5676501"/>
            <a:satOff val="22749"/>
            <a:lumOff val="493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en-US" altLang="zh-CN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……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1A883243-BF31-417D-9AE5-E600714D5FB9}" type="parTrans" cxnId="{7B5F6879-C6BE-4EBC-8457-AD5F4F317122}">
      <dgm:prSet custT="1"/>
      <dgm:spPr>
        <a:xfrm rot="5400000">
          <a:off x="2942376" y="3315718"/>
          <a:ext cx="392638" cy="434574"/>
        </a:xfrm>
        <a:solidFill>
          <a:srgbClr val="4BACC6">
            <a:hueOff val="-5676501"/>
            <a:satOff val="22749"/>
            <a:lumOff val="4930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552BA080-F3A5-4BB6-9135-CDA761732723}" type="sibTrans" cxnId="{7B5F6879-C6BE-4EBC-8457-AD5F4F317122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92D8C1CE-DC25-4471-AF81-D181FA853DBD}">
      <dgm:prSet custT="1"/>
      <dgm:spPr>
        <a:xfrm>
          <a:off x="3945974" y="577001"/>
          <a:ext cx="1150344" cy="1150344"/>
        </a:xfrm>
        <a:solidFill>
          <a:srgbClr val="4BACC6">
            <a:hueOff val="-1419125"/>
            <a:satOff val="5687"/>
            <a:lumOff val="1233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百年历史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34936943-9D40-43DF-9A63-B2951940260D}" type="parTrans" cxnId="{3AEFACCC-C4F5-4FA6-B50C-F405C9FA19F7}">
      <dgm:prSet custT="1"/>
      <dgm:spPr>
        <a:xfrm rot="18900000">
          <a:off x="3648339" y="1611374"/>
          <a:ext cx="392638" cy="434574"/>
        </a:xfrm>
        <a:solidFill>
          <a:srgbClr val="4BACC6">
            <a:hueOff val="-1419125"/>
            <a:satOff val="5687"/>
            <a:lumOff val="1233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4C8CB28B-BDCE-43BF-8E71-9E6556ABDB0E}" type="sibTrans" cxnId="{3AEFACCC-C4F5-4FA6-B50C-F405C9FA19F7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EB2DAF74-09E5-425E-A599-CBCE514A30E0}">
      <dgm:prSet custT="1"/>
      <dgm:spPr>
        <a:xfrm>
          <a:off x="1181073" y="3341902"/>
          <a:ext cx="1150344" cy="1150344"/>
        </a:xfrm>
        <a:solidFill>
          <a:srgbClr val="4BACC6">
            <a:hueOff val="-7095626"/>
            <a:satOff val="28436"/>
            <a:lumOff val="6163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有关的趣闻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D2494CB4-F25C-4E04-A247-A258C5C59366}" type="parTrans" cxnId="{60E7E3D4-40CB-46AB-8892-C5DD809DD437}">
      <dgm:prSet custT="1"/>
      <dgm:spPr>
        <a:xfrm rot="8100000">
          <a:off x="2236413" y="3023299"/>
          <a:ext cx="392638" cy="434574"/>
        </a:xfrm>
        <a:solidFill>
          <a:srgbClr val="4BACC6">
            <a:hueOff val="-7095626"/>
            <a:satOff val="28436"/>
            <a:lumOff val="6163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A155E564-18F5-4C38-B6E0-CF854DB53A0C}" type="sibTrans" cxnId="{60E7E3D4-40CB-46AB-8892-C5DD809DD437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139C63BA-4957-4A7C-B73E-136150C28428}">
      <dgm:prSet custT="1"/>
      <dgm:spPr>
        <a:xfrm>
          <a:off x="1181073" y="577001"/>
          <a:ext cx="1150344" cy="1150344"/>
        </a:xfrm>
        <a:solidFill>
          <a:srgbClr val="4BACC6"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品牌形象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9E9C8587-185A-461A-9CA8-F1FCCAECA825}" type="parTrans" cxnId="{08BEDE7A-89F6-4DB7-8B6D-E6D09FC6D481}">
      <dgm:prSet custT="1"/>
      <dgm:spPr>
        <a:xfrm rot="13500000">
          <a:off x="2236413" y="1611374"/>
          <a:ext cx="392638" cy="434574"/>
        </a:xfrm>
        <a:solidFill>
          <a:srgbClr val="4BACC6">
            <a:hueOff val="-9933876"/>
            <a:satOff val="39811"/>
            <a:lumOff val="8628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3E527306-A447-423A-9F87-CB70CDF6875C}" type="sibTrans" cxnId="{08BEDE7A-89F6-4DB7-8B6D-E6D09FC6D481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28FA0CC-26AF-4857-8A28-A758B5EF9D89}">
      <dgm:prSet custT="1"/>
      <dgm:spPr>
        <a:xfrm>
          <a:off x="608443" y="1959451"/>
          <a:ext cx="1150344" cy="1150344"/>
        </a:xfrm>
        <a:solidFill>
          <a:srgbClr val="4BACC6">
            <a:hueOff val="-8514751"/>
            <a:satOff val="34124"/>
            <a:lumOff val="7395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啤酒文化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957630A0-8428-4456-9C4B-EB5C965FC2FE}" type="parTrans" cxnId="{5C5DD322-2BA9-4A42-B6DF-93199979A9F6}">
      <dgm:prSet custT="1"/>
      <dgm:spPr>
        <a:xfrm rot="10800000">
          <a:off x="1943994" y="2317336"/>
          <a:ext cx="392638" cy="434574"/>
        </a:xfrm>
        <a:solidFill>
          <a:srgbClr val="4BACC6">
            <a:hueOff val="-8514751"/>
            <a:satOff val="34124"/>
            <a:lumOff val="7395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DB9AEF9A-376B-4B64-A520-F4F69A7E037A}" type="sibTrans" cxnId="{5C5DD322-2BA9-4A42-B6DF-93199979A9F6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AB5DA6D7-3865-4A5C-826E-FCF49D908ED3}">
      <dgm:prSet custT="1"/>
      <dgm:spPr>
        <a:xfrm>
          <a:off x="4518604" y="1959451"/>
          <a:ext cx="1150344" cy="1150344"/>
        </a:xfrm>
        <a:solidFill>
          <a:srgbClr val="4BACC6">
            <a:hueOff val="-2838251"/>
            <a:satOff val="11375"/>
            <a:lumOff val="2465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zh-CN" altLang="en-US" sz="2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企业文化</a:t>
          </a:r>
          <a:endParaRPr lang="zh-CN" altLang="en-US" sz="2000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AD2CB286-4F0E-4E0D-8543-CA87A22B562E}" type="parTrans" cxnId="{0AB2C857-67A4-4CB1-80A3-EEC5A2876323}">
      <dgm:prSet custT="1"/>
      <dgm:spPr>
        <a:xfrm>
          <a:off x="3940758" y="2317336"/>
          <a:ext cx="392638" cy="434574"/>
        </a:xfrm>
        <a:solidFill>
          <a:srgbClr val="4BACC6">
            <a:hueOff val="-2838251"/>
            <a:satOff val="11375"/>
            <a:lumOff val="2465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zh-CN" altLang="en-US" sz="1800" b="1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gm:t>
    </dgm:pt>
    <dgm:pt modelId="{19388F53-A9AE-4BB1-832F-F7D306B77D70}" type="sibTrans" cxnId="{0AB2C857-67A4-4CB1-80A3-EEC5A2876323}">
      <dgm:prSet/>
      <dgm:spPr/>
      <dgm:t>
        <a:bodyPr/>
        <a:lstStyle/>
        <a:p>
          <a:endParaRPr lang="zh-CN" altLang="en-US" sz="1800" b="1">
            <a:solidFill>
              <a:schemeClr val="bg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FAD6A47-0E61-47C2-9B82-E9568EA415B9}" type="pres">
      <dgm:prSet presAssocID="{2DCC140D-CAD2-4E00-B755-56EFE0AA956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6180F-C17B-4316-96E4-E264CF1827A0}" type="pres">
      <dgm:prSet presAssocID="{3D3A0EF1-D731-43AF-BC05-28BFCC6C5CC1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40F0B95B-DE43-445F-B8CC-FAECC862BE9C}" type="pres">
      <dgm:prSet presAssocID="{7E460B53-834B-447F-B506-7CA7217B2B86}" presName="parTrans" presStyleLbl="sibTrans2D1" presStyleIdx="0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72FFFEC1-42F3-4E89-B23F-E1117ED379C8}" type="pres">
      <dgm:prSet presAssocID="{7E460B53-834B-447F-B506-7CA7217B2B86}" presName="connectorText" presStyleLbl="sibTrans2D1" presStyleIdx="0" presStyleCnt="8"/>
      <dgm:spPr/>
      <dgm:t>
        <a:bodyPr/>
        <a:lstStyle/>
        <a:p>
          <a:endParaRPr lang="zh-CN" altLang="en-US"/>
        </a:p>
      </dgm:t>
    </dgm:pt>
    <dgm:pt modelId="{305EDA67-3C38-4461-AB52-8A5792F468D3}" type="pres">
      <dgm:prSet presAssocID="{F73F0351-AFBA-4702-8773-E0B447AFB9F0}" presName="node" presStyleLbl="node1" presStyleIdx="0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B9DEEAD3-9F0B-4067-AC2E-65457E3835E5}" type="pres">
      <dgm:prSet presAssocID="{34936943-9D40-43DF-9A63-B2951940260D}" presName="parTrans" presStyleLbl="sibTrans2D1" presStyleIdx="1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A235CEC-2591-4B97-A715-763DE36881B9}" type="pres">
      <dgm:prSet presAssocID="{34936943-9D40-43DF-9A63-B2951940260D}" presName="connectorText" presStyleLbl="sibTrans2D1" presStyleIdx="1" presStyleCnt="8"/>
      <dgm:spPr/>
      <dgm:t>
        <a:bodyPr/>
        <a:lstStyle/>
        <a:p>
          <a:endParaRPr lang="zh-CN" altLang="en-US"/>
        </a:p>
      </dgm:t>
    </dgm:pt>
    <dgm:pt modelId="{A9FF2EBB-1FE1-4170-9392-2A9EED196833}" type="pres">
      <dgm:prSet presAssocID="{92D8C1CE-DC25-4471-AF81-D181FA853DBD}" presName="node" presStyleLbl="node1" presStyleIdx="1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F012C027-B20C-45F0-91D0-45E86C5A240D}" type="pres">
      <dgm:prSet presAssocID="{AD2CB286-4F0E-4E0D-8543-CA87A22B562E}" presName="parTrans" presStyleLbl="sibTrans2D1" presStyleIdx="2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15451257-3C1C-4CFC-B91E-30C52B68CBE3}" type="pres">
      <dgm:prSet presAssocID="{AD2CB286-4F0E-4E0D-8543-CA87A22B562E}" presName="connectorText" presStyleLbl="sibTrans2D1" presStyleIdx="2" presStyleCnt="8"/>
      <dgm:spPr/>
      <dgm:t>
        <a:bodyPr/>
        <a:lstStyle/>
        <a:p>
          <a:endParaRPr lang="zh-CN" altLang="en-US"/>
        </a:p>
      </dgm:t>
    </dgm:pt>
    <dgm:pt modelId="{D9FD9525-C178-413C-BA23-3B96EABE4F1D}" type="pres">
      <dgm:prSet presAssocID="{AB5DA6D7-3865-4A5C-826E-FCF49D908ED3}" presName="node" presStyleLbl="node1" presStyleIdx="2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C8B7F18A-9412-4A83-97EE-E1E96DA06EC0}" type="pres">
      <dgm:prSet presAssocID="{C501A4B0-885F-4444-AD30-9BE6D714927D}" presName="parTrans" presStyleLbl="sibTrans2D1" presStyleIdx="3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1FC63DA-B811-4D45-BAD9-F9DD84284275}" type="pres">
      <dgm:prSet presAssocID="{C501A4B0-885F-4444-AD30-9BE6D714927D}" presName="connectorText" presStyleLbl="sibTrans2D1" presStyleIdx="3" presStyleCnt="8"/>
      <dgm:spPr/>
      <dgm:t>
        <a:bodyPr/>
        <a:lstStyle/>
        <a:p>
          <a:endParaRPr lang="zh-CN" altLang="en-US"/>
        </a:p>
      </dgm:t>
    </dgm:pt>
    <dgm:pt modelId="{E190BC0F-FAF0-4078-AB68-66276D9EB7D9}" type="pres">
      <dgm:prSet presAssocID="{F21BAD6F-E7C8-4BED-B6F3-C432C4B69757}" presName="node" presStyleLbl="node1" presStyleIdx="3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0D079E63-E88E-43F8-A157-592026DE8050}" type="pres">
      <dgm:prSet presAssocID="{1A883243-BF31-417D-9AE5-E600714D5FB9}" presName="parTrans" presStyleLbl="sibTrans2D1" presStyleIdx="4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5F2E87A1-ADDA-4BBC-BB47-10CF3D6D0088}" type="pres">
      <dgm:prSet presAssocID="{1A883243-BF31-417D-9AE5-E600714D5FB9}" presName="connectorText" presStyleLbl="sibTrans2D1" presStyleIdx="4" presStyleCnt="8"/>
      <dgm:spPr/>
      <dgm:t>
        <a:bodyPr/>
        <a:lstStyle/>
        <a:p>
          <a:endParaRPr lang="zh-CN" altLang="en-US"/>
        </a:p>
      </dgm:t>
    </dgm:pt>
    <dgm:pt modelId="{F63A203E-D4AA-4A9D-B7C9-C00EEFC54CA7}" type="pres">
      <dgm:prSet presAssocID="{7B00B38A-D1AB-4E11-A049-0182B2F7A62C}" presName="node" presStyleLbl="node1" presStyleIdx="4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D854AFF2-AAC4-41B3-990C-E340FB31D521}" type="pres">
      <dgm:prSet presAssocID="{D2494CB4-F25C-4E04-A247-A258C5C59366}" presName="parTrans" presStyleLbl="sibTrans2D1" presStyleIdx="5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9E4634FE-6906-48FE-AD4E-26C8DCE5B765}" type="pres">
      <dgm:prSet presAssocID="{D2494CB4-F25C-4E04-A247-A258C5C59366}" presName="connectorText" presStyleLbl="sibTrans2D1" presStyleIdx="5" presStyleCnt="8"/>
      <dgm:spPr/>
      <dgm:t>
        <a:bodyPr/>
        <a:lstStyle/>
        <a:p>
          <a:endParaRPr lang="zh-CN" altLang="en-US"/>
        </a:p>
      </dgm:t>
    </dgm:pt>
    <dgm:pt modelId="{ADC5F86B-31BA-433B-BB0F-59441E6781BF}" type="pres">
      <dgm:prSet presAssocID="{EB2DAF74-09E5-425E-A599-CBCE514A30E0}" presName="node" presStyleLbl="node1" presStyleIdx="5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5183DB0A-FE23-4747-8A6B-A485141E5C5B}" type="pres">
      <dgm:prSet presAssocID="{957630A0-8428-4456-9C4B-EB5C965FC2FE}" presName="parTrans" presStyleLbl="sibTrans2D1" presStyleIdx="6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E7CC3FC1-9C24-47EE-8164-122CC0CC5FE1}" type="pres">
      <dgm:prSet presAssocID="{957630A0-8428-4456-9C4B-EB5C965FC2FE}" presName="connectorText" presStyleLbl="sibTrans2D1" presStyleIdx="6" presStyleCnt="8"/>
      <dgm:spPr/>
      <dgm:t>
        <a:bodyPr/>
        <a:lstStyle/>
        <a:p>
          <a:endParaRPr lang="zh-CN" altLang="en-US"/>
        </a:p>
      </dgm:t>
    </dgm:pt>
    <dgm:pt modelId="{C83EE4DA-BCA6-4870-B3BE-41D102183FFC}" type="pres">
      <dgm:prSet presAssocID="{F28FA0CC-26AF-4857-8A28-A758B5EF9D89}" presName="node" presStyleLbl="node1" presStyleIdx="6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F7105CA0-FC5D-4567-A3C2-96A24AEF6524}" type="pres">
      <dgm:prSet presAssocID="{9E9C8587-185A-461A-9CA8-F1FCCAECA825}" presName="parTrans" presStyleLbl="sibTrans2D1" presStyleIdx="7" presStyleCnt="8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9A8533B9-4F95-44F0-9C0B-4468BE807655}" type="pres">
      <dgm:prSet presAssocID="{9E9C8587-185A-461A-9CA8-F1FCCAECA825}" presName="connectorText" presStyleLbl="sibTrans2D1" presStyleIdx="7" presStyleCnt="8"/>
      <dgm:spPr/>
      <dgm:t>
        <a:bodyPr/>
        <a:lstStyle/>
        <a:p>
          <a:endParaRPr lang="zh-CN" altLang="en-US"/>
        </a:p>
      </dgm:t>
    </dgm:pt>
    <dgm:pt modelId="{00B75826-105C-4A1C-A9E3-419DC9B09FDB}" type="pres">
      <dgm:prSet presAssocID="{139C63BA-4957-4A7C-B73E-136150C28428}" presName="node" presStyleLbl="node1" presStyleIdx="7" presStyleCnt="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0AB2C857-67A4-4CB1-80A3-EEC5A2876323}" srcId="{3D3A0EF1-D731-43AF-BC05-28BFCC6C5CC1}" destId="{AB5DA6D7-3865-4A5C-826E-FCF49D908ED3}" srcOrd="2" destOrd="0" parTransId="{AD2CB286-4F0E-4E0D-8543-CA87A22B562E}" sibTransId="{19388F53-A9AE-4BB1-832F-F7D306B77D70}"/>
    <dgm:cxn modelId="{83E0B80B-32E3-4C98-B85F-E1651FC23B65}" type="presOf" srcId="{957630A0-8428-4456-9C4B-EB5C965FC2FE}" destId="{5183DB0A-FE23-4747-8A6B-A485141E5C5B}" srcOrd="0" destOrd="0" presId="urn:microsoft.com/office/officeart/2005/8/layout/radial5"/>
    <dgm:cxn modelId="{5E19ADB1-337A-4364-939B-B0520156AE6E}" type="presOf" srcId="{34936943-9D40-43DF-9A63-B2951940260D}" destId="{3A235CEC-2591-4B97-A715-763DE36881B9}" srcOrd="1" destOrd="0" presId="urn:microsoft.com/office/officeart/2005/8/layout/radial5"/>
    <dgm:cxn modelId="{19DE35A0-951F-4B5C-8182-16AF99ED25CE}" type="presOf" srcId="{F73F0351-AFBA-4702-8773-E0B447AFB9F0}" destId="{305EDA67-3C38-4461-AB52-8A5792F468D3}" srcOrd="0" destOrd="0" presId="urn:microsoft.com/office/officeart/2005/8/layout/radial5"/>
    <dgm:cxn modelId="{45F0E429-4361-47BE-A260-FD8A10DD666F}" type="presOf" srcId="{1A883243-BF31-417D-9AE5-E600714D5FB9}" destId="{5F2E87A1-ADDA-4BBC-BB47-10CF3D6D0088}" srcOrd="1" destOrd="0" presId="urn:microsoft.com/office/officeart/2005/8/layout/radial5"/>
    <dgm:cxn modelId="{7B5F6879-C6BE-4EBC-8457-AD5F4F317122}" srcId="{3D3A0EF1-D731-43AF-BC05-28BFCC6C5CC1}" destId="{7B00B38A-D1AB-4E11-A049-0182B2F7A62C}" srcOrd="4" destOrd="0" parTransId="{1A883243-BF31-417D-9AE5-E600714D5FB9}" sibTransId="{552BA080-F3A5-4BB6-9135-CDA761732723}"/>
    <dgm:cxn modelId="{B5E64D8D-FA9F-402D-B304-C19250F24F63}" type="presOf" srcId="{EB2DAF74-09E5-425E-A599-CBCE514A30E0}" destId="{ADC5F86B-31BA-433B-BB0F-59441E6781BF}" srcOrd="0" destOrd="0" presId="urn:microsoft.com/office/officeart/2005/8/layout/radial5"/>
    <dgm:cxn modelId="{2850DD62-16AE-4331-9CB1-FDE4EEAF185D}" type="presOf" srcId="{F21BAD6F-E7C8-4BED-B6F3-C432C4B69757}" destId="{E190BC0F-FAF0-4078-AB68-66276D9EB7D9}" srcOrd="0" destOrd="0" presId="urn:microsoft.com/office/officeart/2005/8/layout/radial5"/>
    <dgm:cxn modelId="{85663175-E64D-4561-AE30-06B62C32F625}" type="presOf" srcId="{139C63BA-4957-4A7C-B73E-136150C28428}" destId="{00B75826-105C-4A1C-A9E3-419DC9B09FDB}" srcOrd="0" destOrd="0" presId="urn:microsoft.com/office/officeart/2005/8/layout/radial5"/>
    <dgm:cxn modelId="{28E904A7-CBB0-46DD-8A52-31C74519D405}" srcId="{3D3A0EF1-D731-43AF-BC05-28BFCC6C5CC1}" destId="{F73F0351-AFBA-4702-8773-E0B447AFB9F0}" srcOrd="0" destOrd="0" parTransId="{7E460B53-834B-447F-B506-7CA7217B2B86}" sibTransId="{960B9E42-14DC-4A4D-951A-41BB1042A976}"/>
    <dgm:cxn modelId="{2AB6650A-FAE5-4640-A59B-6EDFB2B66E08}" srcId="{2DCC140D-CAD2-4E00-B755-56EFE0AA956E}" destId="{3D3A0EF1-D731-43AF-BC05-28BFCC6C5CC1}" srcOrd="0" destOrd="0" parTransId="{F4277337-67F9-4C37-B4B5-01F508D941BC}" sibTransId="{CB16442F-D570-4699-8CE5-9B5541EDF49B}"/>
    <dgm:cxn modelId="{8606D075-4A7C-4526-A929-46B202CDAAAF}" type="presOf" srcId="{AD2CB286-4F0E-4E0D-8543-CA87A22B562E}" destId="{15451257-3C1C-4CFC-B91E-30C52B68CBE3}" srcOrd="1" destOrd="0" presId="urn:microsoft.com/office/officeart/2005/8/layout/radial5"/>
    <dgm:cxn modelId="{5C5DD322-2BA9-4A42-B6DF-93199979A9F6}" srcId="{3D3A0EF1-D731-43AF-BC05-28BFCC6C5CC1}" destId="{F28FA0CC-26AF-4857-8A28-A758B5EF9D89}" srcOrd="6" destOrd="0" parTransId="{957630A0-8428-4456-9C4B-EB5C965FC2FE}" sibTransId="{DB9AEF9A-376B-4B64-A520-F4F69A7E037A}"/>
    <dgm:cxn modelId="{0505D5D9-E44D-4E39-AD62-3B3AB5A9D51D}" type="presOf" srcId="{7E460B53-834B-447F-B506-7CA7217B2B86}" destId="{40F0B95B-DE43-445F-B8CC-FAECC862BE9C}" srcOrd="0" destOrd="0" presId="urn:microsoft.com/office/officeart/2005/8/layout/radial5"/>
    <dgm:cxn modelId="{1840E8FC-F8EC-4B91-BDFA-7E77225B918C}" type="presOf" srcId="{AB5DA6D7-3865-4A5C-826E-FCF49D908ED3}" destId="{D9FD9525-C178-413C-BA23-3B96EABE4F1D}" srcOrd="0" destOrd="0" presId="urn:microsoft.com/office/officeart/2005/8/layout/radial5"/>
    <dgm:cxn modelId="{6424C84A-E000-4869-A423-1194FC7C502C}" type="presOf" srcId="{D2494CB4-F25C-4E04-A247-A258C5C59366}" destId="{D854AFF2-AAC4-41B3-990C-E340FB31D521}" srcOrd="0" destOrd="0" presId="urn:microsoft.com/office/officeart/2005/8/layout/radial5"/>
    <dgm:cxn modelId="{A0359E82-5B54-4A08-BDB6-786CFFCFF714}" type="presOf" srcId="{C501A4B0-885F-4444-AD30-9BE6D714927D}" destId="{C8B7F18A-9412-4A83-97EE-E1E96DA06EC0}" srcOrd="0" destOrd="0" presId="urn:microsoft.com/office/officeart/2005/8/layout/radial5"/>
    <dgm:cxn modelId="{87BF8338-84B9-452B-88A3-10B81CE56C94}" type="presOf" srcId="{1A883243-BF31-417D-9AE5-E600714D5FB9}" destId="{0D079E63-E88E-43F8-A157-592026DE8050}" srcOrd="0" destOrd="0" presId="urn:microsoft.com/office/officeart/2005/8/layout/radial5"/>
    <dgm:cxn modelId="{3AEFACCC-C4F5-4FA6-B50C-F405C9FA19F7}" srcId="{3D3A0EF1-D731-43AF-BC05-28BFCC6C5CC1}" destId="{92D8C1CE-DC25-4471-AF81-D181FA853DBD}" srcOrd="1" destOrd="0" parTransId="{34936943-9D40-43DF-9A63-B2951940260D}" sibTransId="{4C8CB28B-BDCE-43BF-8E71-9E6556ABDB0E}"/>
    <dgm:cxn modelId="{51853693-83F8-4AF4-87CE-FB4DEF69E000}" type="presOf" srcId="{9E9C8587-185A-461A-9CA8-F1FCCAECA825}" destId="{9A8533B9-4F95-44F0-9C0B-4468BE807655}" srcOrd="1" destOrd="0" presId="urn:microsoft.com/office/officeart/2005/8/layout/radial5"/>
    <dgm:cxn modelId="{39839E37-2AE2-4BBE-8DB5-EB939CDF7679}" type="presOf" srcId="{7E460B53-834B-447F-B506-7CA7217B2B86}" destId="{72FFFEC1-42F3-4E89-B23F-E1117ED379C8}" srcOrd="1" destOrd="0" presId="urn:microsoft.com/office/officeart/2005/8/layout/radial5"/>
    <dgm:cxn modelId="{3A5A68F3-6AA0-42F6-B574-6640F88F5292}" type="presOf" srcId="{C501A4B0-885F-4444-AD30-9BE6D714927D}" destId="{31FC63DA-B811-4D45-BAD9-F9DD84284275}" srcOrd="1" destOrd="0" presId="urn:microsoft.com/office/officeart/2005/8/layout/radial5"/>
    <dgm:cxn modelId="{92BBDA63-F02B-4004-AEA3-860A70D73FF6}" type="presOf" srcId="{2DCC140D-CAD2-4E00-B755-56EFE0AA956E}" destId="{6FAD6A47-0E61-47C2-9B82-E9568EA415B9}" srcOrd="0" destOrd="0" presId="urn:microsoft.com/office/officeart/2005/8/layout/radial5"/>
    <dgm:cxn modelId="{BF02407B-18E9-433C-A0EC-BCAC80A6A733}" type="presOf" srcId="{AD2CB286-4F0E-4E0D-8543-CA87A22B562E}" destId="{F012C027-B20C-45F0-91D0-45E86C5A240D}" srcOrd="0" destOrd="0" presId="urn:microsoft.com/office/officeart/2005/8/layout/radial5"/>
    <dgm:cxn modelId="{B83100A0-954F-489B-92A7-906265D0473A}" type="presOf" srcId="{F28FA0CC-26AF-4857-8A28-A758B5EF9D89}" destId="{C83EE4DA-BCA6-4870-B3BE-41D102183FFC}" srcOrd="0" destOrd="0" presId="urn:microsoft.com/office/officeart/2005/8/layout/radial5"/>
    <dgm:cxn modelId="{60E7E3D4-40CB-46AB-8892-C5DD809DD437}" srcId="{3D3A0EF1-D731-43AF-BC05-28BFCC6C5CC1}" destId="{EB2DAF74-09E5-425E-A599-CBCE514A30E0}" srcOrd="5" destOrd="0" parTransId="{D2494CB4-F25C-4E04-A247-A258C5C59366}" sibTransId="{A155E564-18F5-4C38-B6E0-CF854DB53A0C}"/>
    <dgm:cxn modelId="{A768ABA3-08E9-4442-860C-A2B06A8ABE7A}" type="presOf" srcId="{7B00B38A-D1AB-4E11-A049-0182B2F7A62C}" destId="{F63A203E-D4AA-4A9D-B7C9-C00EEFC54CA7}" srcOrd="0" destOrd="0" presId="urn:microsoft.com/office/officeart/2005/8/layout/radial5"/>
    <dgm:cxn modelId="{08BEDE7A-89F6-4DB7-8B6D-E6D09FC6D481}" srcId="{3D3A0EF1-D731-43AF-BC05-28BFCC6C5CC1}" destId="{139C63BA-4957-4A7C-B73E-136150C28428}" srcOrd="7" destOrd="0" parTransId="{9E9C8587-185A-461A-9CA8-F1FCCAECA825}" sibTransId="{3E527306-A447-423A-9F87-CB70CDF6875C}"/>
    <dgm:cxn modelId="{119B4E93-8B3A-4CB7-97C1-82B5931641D2}" type="presOf" srcId="{3D3A0EF1-D731-43AF-BC05-28BFCC6C5CC1}" destId="{A316180F-C17B-4316-96E4-E264CF1827A0}" srcOrd="0" destOrd="0" presId="urn:microsoft.com/office/officeart/2005/8/layout/radial5"/>
    <dgm:cxn modelId="{7351DC9D-D29F-4D67-9ECD-7E0A3BB76384}" type="presOf" srcId="{9E9C8587-185A-461A-9CA8-F1FCCAECA825}" destId="{F7105CA0-FC5D-4567-A3C2-96A24AEF6524}" srcOrd="0" destOrd="0" presId="urn:microsoft.com/office/officeart/2005/8/layout/radial5"/>
    <dgm:cxn modelId="{FCC1C026-073B-4B31-B34C-A5308EE436C0}" type="presOf" srcId="{34936943-9D40-43DF-9A63-B2951940260D}" destId="{B9DEEAD3-9F0B-4067-AC2E-65457E3835E5}" srcOrd="0" destOrd="0" presId="urn:microsoft.com/office/officeart/2005/8/layout/radial5"/>
    <dgm:cxn modelId="{28F5D53A-E71A-459C-83F9-EBF4EB69FD98}" srcId="{3D3A0EF1-D731-43AF-BC05-28BFCC6C5CC1}" destId="{F21BAD6F-E7C8-4BED-B6F3-C432C4B69757}" srcOrd="3" destOrd="0" parTransId="{C501A4B0-885F-4444-AD30-9BE6D714927D}" sibTransId="{E33F99AE-46CA-4A77-BCF5-5809D9F40C64}"/>
    <dgm:cxn modelId="{1F3A023F-8AD1-4DEC-858F-96FC2C3A91DD}" type="presOf" srcId="{D2494CB4-F25C-4E04-A247-A258C5C59366}" destId="{9E4634FE-6906-48FE-AD4E-26C8DCE5B765}" srcOrd="1" destOrd="0" presId="urn:microsoft.com/office/officeart/2005/8/layout/radial5"/>
    <dgm:cxn modelId="{74DAA001-5849-4F80-AC3F-C65BCA913E04}" type="presOf" srcId="{92D8C1CE-DC25-4471-AF81-D181FA853DBD}" destId="{A9FF2EBB-1FE1-4170-9392-2A9EED196833}" srcOrd="0" destOrd="0" presId="urn:microsoft.com/office/officeart/2005/8/layout/radial5"/>
    <dgm:cxn modelId="{23718D9B-D895-41C2-94A5-A151011140F4}" type="presOf" srcId="{957630A0-8428-4456-9C4B-EB5C965FC2FE}" destId="{E7CC3FC1-9C24-47EE-8164-122CC0CC5FE1}" srcOrd="1" destOrd="0" presId="urn:microsoft.com/office/officeart/2005/8/layout/radial5"/>
    <dgm:cxn modelId="{8D24DD1B-65BF-47C4-BF74-0695A8AC961A}" type="presParOf" srcId="{6FAD6A47-0E61-47C2-9B82-E9568EA415B9}" destId="{A316180F-C17B-4316-96E4-E264CF1827A0}" srcOrd="0" destOrd="0" presId="urn:microsoft.com/office/officeart/2005/8/layout/radial5"/>
    <dgm:cxn modelId="{B7049E9C-820F-4777-BA26-C186A4C430C8}" type="presParOf" srcId="{6FAD6A47-0E61-47C2-9B82-E9568EA415B9}" destId="{40F0B95B-DE43-445F-B8CC-FAECC862BE9C}" srcOrd="1" destOrd="0" presId="urn:microsoft.com/office/officeart/2005/8/layout/radial5"/>
    <dgm:cxn modelId="{26A4417B-D059-473A-AAF7-5DB8CA4EE64E}" type="presParOf" srcId="{40F0B95B-DE43-445F-B8CC-FAECC862BE9C}" destId="{72FFFEC1-42F3-4E89-B23F-E1117ED379C8}" srcOrd="0" destOrd="0" presId="urn:microsoft.com/office/officeart/2005/8/layout/radial5"/>
    <dgm:cxn modelId="{DAF33D11-7512-425D-B1A0-5CACFD297744}" type="presParOf" srcId="{6FAD6A47-0E61-47C2-9B82-E9568EA415B9}" destId="{305EDA67-3C38-4461-AB52-8A5792F468D3}" srcOrd="2" destOrd="0" presId="urn:microsoft.com/office/officeart/2005/8/layout/radial5"/>
    <dgm:cxn modelId="{107F9193-053A-4EDA-8824-EE7CE504EF52}" type="presParOf" srcId="{6FAD6A47-0E61-47C2-9B82-E9568EA415B9}" destId="{B9DEEAD3-9F0B-4067-AC2E-65457E3835E5}" srcOrd="3" destOrd="0" presId="urn:microsoft.com/office/officeart/2005/8/layout/radial5"/>
    <dgm:cxn modelId="{75F4AFBC-2438-4842-800B-305469E29CD2}" type="presParOf" srcId="{B9DEEAD3-9F0B-4067-AC2E-65457E3835E5}" destId="{3A235CEC-2591-4B97-A715-763DE36881B9}" srcOrd="0" destOrd="0" presId="urn:microsoft.com/office/officeart/2005/8/layout/radial5"/>
    <dgm:cxn modelId="{64FD853F-9C9F-4145-BE6A-B49D12CBA379}" type="presParOf" srcId="{6FAD6A47-0E61-47C2-9B82-E9568EA415B9}" destId="{A9FF2EBB-1FE1-4170-9392-2A9EED196833}" srcOrd="4" destOrd="0" presId="urn:microsoft.com/office/officeart/2005/8/layout/radial5"/>
    <dgm:cxn modelId="{ECE24247-DED8-4ADC-BF43-562F797DCE4D}" type="presParOf" srcId="{6FAD6A47-0E61-47C2-9B82-E9568EA415B9}" destId="{F012C027-B20C-45F0-91D0-45E86C5A240D}" srcOrd="5" destOrd="0" presId="urn:microsoft.com/office/officeart/2005/8/layout/radial5"/>
    <dgm:cxn modelId="{A304A410-C8D2-4AAC-A028-156B44235090}" type="presParOf" srcId="{F012C027-B20C-45F0-91D0-45E86C5A240D}" destId="{15451257-3C1C-4CFC-B91E-30C52B68CBE3}" srcOrd="0" destOrd="0" presId="urn:microsoft.com/office/officeart/2005/8/layout/radial5"/>
    <dgm:cxn modelId="{80FB40AE-B40C-4B22-B8C9-8DD68CA4EC3F}" type="presParOf" srcId="{6FAD6A47-0E61-47C2-9B82-E9568EA415B9}" destId="{D9FD9525-C178-413C-BA23-3B96EABE4F1D}" srcOrd="6" destOrd="0" presId="urn:microsoft.com/office/officeart/2005/8/layout/radial5"/>
    <dgm:cxn modelId="{BA5A8058-4B6E-4ECE-9F9A-DEB1D9D22C4B}" type="presParOf" srcId="{6FAD6A47-0E61-47C2-9B82-E9568EA415B9}" destId="{C8B7F18A-9412-4A83-97EE-E1E96DA06EC0}" srcOrd="7" destOrd="0" presId="urn:microsoft.com/office/officeart/2005/8/layout/radial5"/>
    <dgm:cxn modelId="{8925ABFD-3DE4-426B-9AB9-7BD94FC2B2FA}" type="presParOf" srcId="{C8B7F18A-9412-4A83-97EE-E1E96DA06EC0}" destId="{31FC63DA-B811-4D45-BAD9-F9DD84284275}" srcOrd="0" destOrd="0" presId="urn:microsoft.com/office/officeart/2005/8/layout/radial5"/>
    <dgm:cxn modelId="{C37EB32B-604D-4D2B-938F-19F30B64AD8F}" type="presParOf" srcId="{6FAD6A47-0E61-47C2-9B82-E9568EA415B9}" destId="{E190BC0F-FAF0-4078-AB68-66276D9EB7D9}" srcOrd="8" destOrd="0" presId="urn:microsoft.com/office/officeart/2005/8/layout/radial5"/>
    <dgm:cxn modelId="{D9F8E0B1-E5A8-44D4-AC4F-8779875FF5BA}" type="presParOf" srcId="{6FAD6A47-0E61-47C2-9B82-E9568EA415B9}" destId="{0D079E63-E88E-43F8-A157-592026DE8050}" srcOrd="9" destOrd="0" presId="urn:microsoft.com/office/officeart/2005/8/layout/radial5"/>
    <dgm:cxn modelId="{2451DE6F-AC3C-46C1-9492-805FD26F8928}" type="presParOf" srcId="{0D079E63-E88E-43F8-A157-592026DE8050}" destId="{5F2E87A1-ADDA-4BBC-BB47-10CF3D6D0088}" srcOrd="0" destOrd="0" presId="urn:microsoft.com/office/officeart/2005/8/layout/radial5"/>
    <dgm:cxn modelId="{8AAC95C5-5BE0-44E6-8501-96C9056E90A9}" type="presParOf" srcId="{6FAD6A47-0E61-47C2-9B82-E9568EA415B9}" destId="{F63A203E-D4AA-4A9D-B7C9-C00EEFC54CA7}" srcOrd="10" destOrd="0" presId="urn:microsoft.com/office/officeart/2005/8/layout/radial5"/>
    <dgm:cxn modelId="{A67297F4-45C0-40C9-846D-D67B718234FE}" type="presParOf" srcId="{6FAD6A47-0E61-47C2-9B82-E9568EA415B9}" destId="{D854AFF2-AAC4-41B3-990C-E340FB31D521}" srcOrd="11" destOrd="0" presId="urn:microsoft.com/office/officeart/2005/8/layout/radial5"/>
    <dgm:cxn modelId="{B95E88BB-BC36-447E-BA39-747AE244EAF4}" type="presParOf" srcId="{D854AFF2-AAC4-41B3-990C-E340FB31D521}" destId="{9E4634FE-6906-48FE-AD4E-26C8DCE5B765}" srcOrd="0" destOrd="0" presId="urn:microsoft.com/office/officeart/2005/8/layout/radial5"/>
    <dgm:cxn modelId="{F044BA77-1E9B-4B92-8E9F-E4866853E7A7}" type="presParOf" srcId="{6FAD6A47-0E61-47C2-9B82-E9568EA415B9}" destId="{ADC5F86B-31BA-433B-BB0F-59441E6781BF}" srcOrd="12" destOrd="0" presId="urn:microsoft.com/office/officeart/2005/8/layout/radial5"/>
    <dgm:cxn modelId="{0855C655-DE5F-4717-9B56-D81DF5D610FD}" type="presParOf" srcId="{6FAD6A47-0E61-47C2-9B82-E9568EA415B9}" destId="{5183DB0A-FE23-4747-8A6B-A485141E5C5B}" srcOrd="13" destOrd="0" presId="urn:microsoft.com/office/officeart/2005/8/layout/radial5"/>
    <dgm:cxn modelId="{F152D7D8-CEC1-4802-A9B5-86415B774F32}" type="presParOf" srcId="{5183DB0A-FE23-4747-8A6B-A485141E5C5B}" destId="{E7CC3FC1-9C24-47EE-8164-122CC0CC5FE1}" srcOrd="0" destOrd="0" presId="urn:microsoft.com/office/officeart/2005/8/layout/radial5"/>
    <dgm:cxn modelId="{08911160-957E-43B8-9E5C-CEC374B407C3}" type="presParOf" srcId="{6FAD6A47-0E61-47C2-9B82-E9568EA415B9}" destId="{C83EE4DA-BCA6-4870-B3BE-41D102183FFC}" srcOrd="14" destOrd="0" presId="urn:microsoft.com/office/officeart/2005/8/layout/radial5"/>
    <dgm:cxn modelId="{0F927F6C-E754-4D87-A87E-7026700ED273}" type="presParOf" srcId="{6FAD6A47-0E61-47C2-9B82-E9568EA415B9}" destId="{F7105CA0-FC5D-4567-A3C2-96A24AEF6524}" srcOrd="15" destOrd="0" presId="urn:microsoft.com/office/officeart/2005/8/layout/radial5"/>
    <dgm:cxn modelId="{D697C85E-558F-4CBB-A546-F8E6E242FC04}" type="presParOf" srcId="{F7105CA0-FC5D-4567-A3C2-96A24AEF6524}" destId="{9A8533B9-4F95-44F0-9C0B-4468BE807655}" srcOrd="0" destOrd="0" presId="urn:microsoft.com/office/officeart/2005/8/layout/radial5"/>
    <dgm:cxn modelId="{EF217991-0C44-4179-B115-7E98E2A661AB}" type="presParOf" srcId="{6FAD6A47-0E61-47C2-9B82-E9568EA415B9}" destId="{00B75826-105C-4A1C-A9E3-419DC9B09FDB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6180F-C17B-4316-96E4-E264CF1827A0}">
      <dsp:nvSpPr>
        <dsp:cNvPr id="0" name=""/>
        <dsp:cNvSpPr/>
      </dsp:nvSpPr>
      <dsp:spPr>
        <a:xfrm>
          <a:off x="2134929" y="1710877"/>
          <a:ext cx="1143436" cy="1143436"/>
        </a:xfrm>
        <a:prstGeom prst="ellips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主题</a:t>
          </a:r>
          <a:endParaRPr lang="zh-CN" altLang="en-US" sz="32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2302381" y="1878329"/>
        <a:ext cx="808532" cy="808532"/>
      </dsp:txXfrm>
    </dsp:sp>
    <dsp:sp modelId="{40F0B95B-DE43-445F-B8CC-FAECC862BE9C}">
      <dsp:nvSpPr>
        <dsp:cNvPr id="0" name=""/>
        <dsp:cNvSpPr/>
      </dsp:nvSpPr>
      <dsp:spPr>
        <a:xfrm rot="16200000">
          <a:off x="2530531" y="1194166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2583366" y="1324755"/>
        <a:ext cx="246563" cy="233260"/>
      </dsp:txXfrm>
    </dsp:sp>
    <dsp:sp modelId="{305EDA67-3C38-4461-AB52-8A5792F468D3}">
      <dsp:nvSpPr>
        <dsp:cNvPr id="0" name=""/>
        <dsp:cNvSpPr/>
      </dsp:nvSpPr>
      <dsp:spPr>
        <a:xfrm>
          <a:off x="2192101" y="17193"/>
          <a:ext cx="1029092" cy="1029092"/>
        </a:xfrm>
        <a:prstGeom prst="ellipse">
          <a:avLst/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品牌故事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2342808" y="167900"/>
        <a:ext cx="727678" cy="727678"/>
      </dsp:txXfrm>
    </dsp:sp>
    <dsp:sp modelId="{B9DEEAD3-9F0B-4067-AC2E-65457E3835E5}">
      <dsp:nvSpPr>
        <dsp:cNvPr id="0" name=""/>
        <dsp:cNvSpPr/>
      </dsp:nvSpPr>
      <dsp:spPr>
        <a:xfrm rot="18900000">
          <a:off x="3162716" y="1456026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1419125"/>
            <a:satOff val="5687"/>
            <a:lumOff val="1233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3178191" y="1571140"/>
        <a:ext cx="246563" cy="233260"/>
      </dsp:txXfrm>
    </dsp:sp>
    <dsp:sp modelId="{A9FF2EBB-1FE1-4170-9392-2A9EED196833}">
      <dsp:nvSpPr>
        <dsp:cNvPr id="0" name=""/>
        <dsp:cNvSpPr/>
      </dsp:nvSpPr>
      <dsp:spPr>
        <a:xfrm>
          <a:off x="3430144" y="530007"/>
          <a:ext cx="1029092" cy="1029092"/>
        </a:xfrm>
        <a:prstGeom prst="ellipse">
          <a:avLst/>
        </a:prstGeom>
        <a:solidFill>
          <a:srgbClr val="4BACC6">
            <a:hueOff val="-1419125"/>
            <a:satOff val="5687"/>
            <a:lumOff val="1233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百年历史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3580851" y="680714"/>
        <a:ext cx="727678" cy="727678"/>
      </dsp:txXfrm>
    </dsp:sp>
    <dsp:sp modelId="{F012C027-B20C-45F0-91D0-45E86C5A240D}">
      <dsp:nvSpPr>
        <dsp:cNvPr id="0" name=""/>
        <dsp:cNvSpPr/>
      </dsp:nvSpPr>
      <dsp:spPr>
        <a:xfrm>
          <a:off x="3424576" y="2088211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2838251"/>
            <a:satOff val="11375"/>
            <a:lumOff val="2465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3424576" y="2165965"/>
        <a:ext cx="246563" cy="233260"/>
      </dsp:txXfrm>
    </dsp:sp>
    <dsp:sp modelId="{D9FD9525-C178-413C-BA23-3B96EABE4F1D}">
      <dsp:nvSpPr>
        <dsp:cNvPr id="0" name=""/>
        <dsp:cNvSpPr/>
      </dsp:nvSpPr>
      <dsp:spPr>
        <a:xfrm>
          <a:off x="3942958" y="1768049"/>
          <a:ext cx="1029092" cy="1029092"/>
        </a:xfrm>
        <a:prstGeom prst="ellipse">
          <a:avLst/>
        </a:prstGeom>
        <a:solidFill>
          <a:srgbClr val="4BACC6">
            <a:hueOff val="-2838251"/>
            <a:satOff val="11375"/>
            <a:lumOff val="2465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企业文化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4093665" y="1918756"/>
        <a:ext cx="727678" cy="727678"/>
      </dsp:txXfrm>
    </dsp:sp>
    <dsp:sp modelId="{C8B7F18A-9412-4A83-97EE-E1E96DA06EC0}">
      <dsp:nvSpPr>
        <dsp:cNvPr id="0" name=""/>
        <dsp:cNvSpPr/>
      </dsp:nvSpPr>
      <dsp:spPr>
        <a:xfrm rot="2700000">
          <a:off x="3162716" y="2720397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4257376"/>
            <a:satOff val="17062"/>
            <a:lumOff val="3698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3178191" y="2760791"/>
        <a:ext cx="246563" cy="233260"/>
      </dsp:txXfrm>
    </dsp:sp>
    <dsp:sp modelId="{E190BC0F-FAF0-4078-AB68-66276D9EB7D9}">
      <dsp:nvSpPr>
        <dsp:cNvPr id="0" name=""/>
        <dsp:cNvSpPr/>
      </dsp:nvSpPr>
      <dsp:spPr>
        <a:xfrm>
          <a:off x="3430144" y="3006092"/>
          <a:ext cx="1029092" cy="1029092"/>
        </a:xfrm>
        <a:prstGeom prst="ellipse">
          <a:avLst/>
        </a:prstGeom>
        <a:solidFill>
          <a:srgbClr val="4BACC6">
            <a:hueOff val="-4257376"/>
            <a:satOff val="17062"/>
            <a:lumOff val="3698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社会公益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3580851" y="3156799"/>
        <a:ext cx="727678" cy="727678"/>
      </dsp:txXfrm>
    </dsp:sp>
    <dsp:sp modelId="{0D079E63-E88E-43F8-A157-592026DE8050}">
      <dsp:nvSpPr>
        <dsp:cNvPr id="0" name=""/>
        <dsp:cNvSpPr/>
      </dsp:nvSpPr>
      <dsp:spPr>
        <a:xfrm rot="5400000">
          <a:off x="2530531" y="2982257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5676501"/>
            <a:satOff val="22749"/>
            <a:lumOff val="4930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2583366" y="3007176"/>
        <a:ext cx="246563" cy="233260"/>
      </dsp:txXfrm>
    </dsp:sp>
    <dsp:sp modelId="{F63A203E-D4AA-4A9D-B7C9-C00EEFC54CA7}">
      <dsp:nvSpPr>
        <dsp:cNvPr id="0" name=""/>
        <dsp:cNvSpPr/>
      </dsp:nvSpPr>
      <dsp:spPr>
        <a:xfrm>
          <a:off x="2192101" y="3518906"/>
          <a:ext cx="1029092" cy="1029092"/>
        </a:xfrm>
        <a:prstGeom prst="ellipse">
          <a:avLst/>
        </a:prstGeom>
        <a:solidFill>
          <a:srgbClr val="4BACC6">
            <a:hueOff val="-5676501"/>
            <a:satOff val="22749"/>
            <a:lumOff val="493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……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2342808" y="3669613"/>
        <a:ext cx="727678" cy="727678"/>
      </dsp:txXfrm>
    </dsp:sp>
    <dsp:sp modelId="{D854AFF2-AAC4-41B3-990C-E340FB31D521}">
      <dsp:nvSpPr>
        <dsp:cNvPr id="0" name=""/>
        <dsp:cNvSpPr/>
      </dsp:nvSpPr>
      <dsp:spPr>
        <a:xfrm rot="8100000">
          <a:off x="1898345" y="2720397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7095626"/>
            <a:satOff val="28436"/>
            <a:lumOff val="6163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 rot="10800000">
        <a:off x="1988540" y="2760791"/>
        <a:ext cx="246563" cy="233260"/>
      </dsp:txXfrm>
    </dsp:sp>
    <dsp:sp modelId="{ADC5F86B-31BA-433B-BB0F-59441E6781BF}">
      <dsp:nvSpPr>
        <dsp:cNvPr id="0" name=""/>
        <dsp:cNvSpPr/>
      </dsp:nvSpPr>
      <dsp:spPr>
        <a:xfrm>
          <a:off x="954059" y="3006092"/>
          <a:ext cx="1029092" cy="1029092"/>
        </a:xfrm>
        <a:prstGeom prst="ellipse">
          <a:avLst/>
        </a:prstGeom>
        <a:solidFill>
          <a:srgbClr val="4BACC6">
            <a:hueOff val="-7095626"/>
            <a:satOff val="28436"/>
            <a:lumOff val="6163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有关的趣闻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1104766" y="3156799"/>
        <a:ext cx="727678" cy="727678"/>
      </dsp:txXfrm>
    </dsp:sp>
    <dsp:sp modelId="{5183DB0A-FE23-4747-8A6B-A485141E5C5B}">
      <dsp:nvSpPr>
        <dsp:cNvPr id="0" name=""/>
        <dsp:cNvSpPr/>
      </dsp:nvSpPr>
      <dsp:spPr>
        <a:xfrm rot="10800000">
          <a:off x="1636485" y="2088211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8514751"/>
            <a:satOff val="34124"/>
            <a:lumOff val="7395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 rot="10800000">
        <a:off x="1742155" y="2165965"/>
        <a:ext cx="246563" cy="233260"/>
      </dsp:txXfrm>
    </dsp:sp>
    <dsp:sp modelId="{C83EE4DA-BCA6-4870-B3BE-41D102183FFC}">
      <dsp:nvSpPr>
        <dsp:cNvPr id="0" name=""/>
        <dsp:cNvSpPr/>
      </dsp:nvSpPr>
      <dsp:spPr>
        <a:xfrm>
          <a:off x="441245" y="1768049"/>
          <a:ext cx="1029092" cy="1029092"/>
        </a:xfrm>
        <a:prstGeom prst="ellipse">
          <a:avLst/>
        </a:prstGeom>
        <a:solidFill>
          <a:srgbClr val="4BACC6">
            <a:hueOff val="-8514751"/>
            <a:satOff val="34124"/>
            <a:lumOff val="7395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啤酒文化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591952" y="1918756"/>
        <a:ext cx="727678" cy="727678"/>
      </dsp:txXfrm>
    </dsp:sp>
    <dsp:sp modelId="{F7105CA0-FC5D-4567-A3C2-96A24AEF6524}">
      <dsp:nvSpPr>
        <dsp:cNvPr id="0" name=""/>
        <dsp:cNvSpPr/>
      </dsp:nvSpPr>
      <dsp:spPr>
        <a:xfrm rot="13500000">
          <a:off x="1898345" y="1456026"/>
          <a:ext cx="352233" cy="38876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solidFill>
              <a:sysClr val="window" lastClr="FFFFFF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 rot="10800000">
        <a:off x="1988540" y="1571140"/>
        <a:ext cx="246563" cy="233260"/>
      </dsp:txXfrm>
    </dsp:sp>
    <dsp:sp modelId="{00B75826-105C-4A1C-A9E3-419DC9B09FDB}">
      <dsp:nvSpPr>
        <dsp:cNvPr id="0" name=""/>
        <dsp:cNvSpPr/>
      </dsp:nvSpPr>
      <dsp:spPr>
        <a:xfrm>
          <a:off x="954059" y="530007"/>
          <a:ext cx="1029092" cy="1029092"/>
        </a:xfrm>
        <a:prstGeom prst="ellipse">
          <a:avLst/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品牌形象</a:t>
          </a:r>
          <a:endParaRPr lang="zh-CN" altLang="en-US" sz="20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  <a:cs typeface="+mn-cs"/>
          </a:endParaRPr>
        </a:p>
      </dsp:txBody>
      <dsp:txXfrm>
        <a:off x="1104766" y="680714"/>
        <a:ext cx="727678" cy="7276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9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fld id="{93C79FA4-9A9B-421C-9499-EA968592D77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9114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99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99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9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fld id="{1B3FDF0F-BCC6-4FE6-979E-6A5C770073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801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FDF0F-BCC6-4FE6-979E-6A5C77007385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49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FDF0F-BCC6-4FE6-979E-6A5C77007385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08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FDF0F-BCC6-4FE6-979E-6A5C77007385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8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FDF0F-BCC6-4FE6-979E-6A5C77007385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340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FDF0F-BCC6-4FE6-979E-6A5C77007385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09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FDF0F-BCC6-4FE6-979E-6A5C77007385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492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677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19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B6784-9F43-43E1-987E-AF4261E64E5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0A1C-8BE9-4D83-843D-71D214FFE2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1987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72313-3D59-45DD-BB73-D07565A1AC5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9DBA-2A45-4452-B521-5BD149486D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5632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FA5B1-E114-4A6A-A50B-290328F5ED8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B62E1-FBAE-4D11-BB74-945AB1968C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748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B4D7A-3329-4BDB-A595-5626407C368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18C98-DEB4-4416-ADC2-81B3F1DE1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44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77348-269C-4816-B895-F9141884FAF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91513-88DD-469A-A82D-7F4F2A3CDC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5530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6FDBB-E795-4FA7-8837-131CA1A47F9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F6FDA-54FB-414E-B34B-6C8C61CB4D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20560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767F1-4D90-44FA-81D0-C46E8F87570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CA76F-95DA-4270-A614-0F8CAD761B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6491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4E982-4029-4CB5-BA9E-1D2825A0F4A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CCD29-087E-4CBD-9D71-D183CC82E9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21454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3C302-89D6-490C-AE3A-AB2C6CDC8D1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D8F05-EB1E-488D-A780-58C748C184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9632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4A69A-9FF4-4B88-B5C5-CA03C3E3309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5E131-47F6-4C02-91E0-333094ABB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29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03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55BF-6B89-4559-92AE-D8029DB3706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F1202-D62A-491A-A702-4D8D60F4EE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8382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69031-1209-4318-8067-35A619843B6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3196A-BC2D-4EF7-8124-1F5FF9D9DA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329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F9EB8-9904-4DB4-A56D-A62C8A4C1AE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987C5-F481-4BFE-B888-6BF539924A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58787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01C4C-C5AA-4B61-9947-D406E2A2D8A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8349D-55B2-44BE-A00D-38A55225C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4567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0615B-34A1-4F14-8104-C242C95E91B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68B37-3868-49B2-8637-87BCD302EE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84770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FF80A-E0D3-4B4D-8474-92528807EE1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E6D5C-2442-45C7-8DD8-6AB9CD1935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96078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5BB2B-AB5C-4671-88CD-8F07449F086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A55B8-0F55-4032-87C1-0A455F504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55594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6FDFE-4C3C-4EA2-A5EB-2617C7048E1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D1DF4-0190-4245-AA15-EC6FACF3D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4880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797E4-A5F6-4ECF-BE94-DABAF50B31C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50314-A48D-4BE9-AE87-E0BC35BA52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18087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B9F74-AEE5-4C4C-964D-62FD710194B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60F9F-052E-42BC-B0A0-B8FF127465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5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9C74-997F-4896-B37D-4DA3831054C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D7D92-2AF7-44E8-9C25-BEDBBD2058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02401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7809C-FA76-49E6-8544-97766573CD9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77E7E-5CFD-4B7B-8502-17333FC7F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56986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DA8ED-0DE5-4822-A4E8-237EA4052C6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2A65C-0CCE-4642-B928-91AFE7A031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2294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17A5C-DFB9-434E-AA35-9AFB86DD449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EAF4D-E64F-4C91-8EA7-A2C6EF989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061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AE52A-47E5-451E-9EC7-C70EFD1EB3B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786E1-010F-416F-86AA-470CC6011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91844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A2313-E8D3-4806-9819-6CA94953F47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F7570-9EC8-4CB4-B4EB-F37F527417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90488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90536-4143-4046-A803-B9B1D0BFF3A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A6F02-FBB4-4A9F-B8EC-9E35397E41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1170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5E066-5BCB-4C79-BA5B-6032EBD5C1F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1A5CF-ECAF-401C-A66A-6C260691E4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71439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B774B-0B46-41C2-B63C-3F75DF32467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196F1-B26C-494B-A8C5-35D1C6878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3005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18C0D-85DB-4FA4-9F80-9ABEBCA0083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A5035-0078-4DE3-B2EE-6891E6E136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6183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578C0-7B07-4D48-9A38-69DF9A2287C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F886F-6684-4729-800F-781AD39D67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886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99BA6-AFC3-4497-9077-0F895E4E96A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12B93-FCCC-4989-89EE-DD9082091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7096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EF9BA-3E8E-4BFD-917C-D7C5638B75F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EFF9A-D21B-4BC3-A2D0-97A990658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7723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8F7F6-B4FD-43DB-9A6D-3B0003E193D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73470-70DA-4031-AB94-0DC5BFD683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6637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6180F-FAF6-4A92-BDA8-C374AF73633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3509B-CBAF-421F-AC6D-274E9F62CD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032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9D8FA-5939-431C-9DD1-88472857584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2DDBA-DF81-4106-899C-C7085C3FB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7372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9A479-A9D0-4EE8-BFE2-E430DAB9B51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64945-8975-4BA8-8268-8A24219DBA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78106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F199B-CC09-4D33-B01A-2F93E00A2FF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FBCB5-E662-4E2A-B488-98C7EAD32C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9686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42D87-6A20-44D3-B559-23D3851359D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2914F-5BBD-4328-963B-C9B16A2267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69044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CACF-7FED-4DBE-B5D1-642F4833135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DD49B-E190-46F0-ADF9-7062394C58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3433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23FA7-4F11-44C3-B237-842796646EC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51645-8816-406A-8789-85FB2CF2C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25071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0A2E6-5169-43D3-AAD7-027668B88D2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F9971-03A1-4D21-B5BF-897DE87172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42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A36F9-A7AC-4502-A87F-27EC6C73AC1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53D38-C022-46F7-9E24-5C4101400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3066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A5BB9-20D0-4219-AD88-4D57717147A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C328C-6D08-4D78-812A-120E4EB45D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0122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116CE-9E2D-4057-A6A8-2F6B3587C7C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69173-034D-43DD-BD1F-64A5271CD6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43382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E4DAD-A5E6-4787-A413-876926D0ADE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D6092-577E-4363-8237-3F5CC6EE03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5936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07DDF-EE2F-45E3-AFD6-72088970D77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CB1C2-D38C-45B3-958E-DACB910B34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3945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9BF56-3E88-4763-ABC0-A3B873E90F3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30BC8-3375-4FDC-835C-E40AB3F32E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2779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D08C8-C0C9-42E7-984C-885E4D4B2EC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9A4BE-0AB8-4968-B8BF-D0A8E78001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71825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4987D-2EC9-4F44-BABA-C72252A935C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F7C1A-4AAF-428D-8709-6174AF201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16556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36B87-3065-4F8F-94BC-2E643FF7A94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0B80A-C3E7-4E42-8DA0-F535D7275A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7535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22425-97F2-402B-9014-1F5091E3F40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31300-1FA6-4DBF-AD79-3116986C55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46092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93B78-6393-4678-B12C-3D6D2469CBC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BD55B-DA05-4FF3-BDA1-037A2F2576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60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D426E-5E72-4FFB-9C35-E148A271A98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9D359-8B48-4FE6-B614-6390FAFF4E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6186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EE9C0-2261-4B4A-B3FD-37C10932C1A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30537-281F-4F86-A2E8-FABDD7ADDD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2676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4B831-206E-4D8B-B5B6-CF08FBCAD60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BD553-501A-44EB-B35D-BC684F14F9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137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64A47-C29F-407D-AB7B-F25B1DC788C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87814-7EF3-4A9E-9DFC-548A658E07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4862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3D97B-023F-4EF6-A147-735F80AA7C9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91D0F-4BEE-4FB4-9DF1-E88591A52F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69304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BC0FD-D5E2-490E-9759-57F6353BC7A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84295-B863-4EF3-A344-A0DCFDB6B8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93555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5091D-93E1-4360-A0B8-F5D434AD7BF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7456C-0D3C-4082-B2FE-37BB2F225C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48155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93A0B-B73A-4B5C-A65A-786215AB15E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58468-0591-4D54-AE36-6F9D2803BD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18770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73781-B5FC-4FBE-91AE-0E2D4F3B49C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AE0CA-C22C-49CB-990C-9D087B932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79521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82DCD-48D3-4197-B37E-6CB4A986080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75E08-CD2C-4F2B-9B02-3A5545A636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7105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65172-AB19-42AD-B2B8-3587E786A89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EF99A-997D-4D29-915B-93ED579644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22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2D17C-2CC9-4EBC-9A5D-39E8B979F63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8F814-2EF3-4120-B3EA-B2159221D4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79133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0A467-B0B9-4F48-8A93-672981E3F86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F0C75-F694-47CC-A831-1AA3598C4A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13401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83A20-65FB-4F3A-BAED-CF61499C4F5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4BE26-7E52-4326-86A7-2407EC2815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1060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F28A-E93A-4335-AC59-6B94646353D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1A471-A7A3-498C-8C7C-5C3543545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8323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B4B2B-D4CC-4D5E-9C78-6FD0748BCA7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BD9AB-4266-4F86-AA26-306FDED5A0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2041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6E592-5AE7-4B8D-A268-6B599D7D5F7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38D61-03E3-47F6-945D-56F9A99712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64566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7C118-39AF-44E1-B761-7CC754E4D48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6512B-1F88-4D0F-929A-DF5C2A9263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43287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59E44-9F39-4F50-9E89-AED5EE875A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002291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179CB-B7CE-4556-A118-5281E936CC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38936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2FEAF-09A5-4FFC-8162-EFDEDBD51E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75617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044EB-8498-4F2D-A1B0-E6ED87152F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6627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42BAC-5CF1-4F74-90D8-C86950C61B2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737D2-63DA-4D9C-AD87-26BB054D0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3788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0D7F7-3A18-487C-A022-9AECE7CBE6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218115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A2BAC-FFD6-4433-B7D2-826D91B7A4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492531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32AF8-8FA3-4557-B786-90ECBC6797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04537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416E0-7586-46B1-ABC6-045D3C0318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990553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B3EF7-1D6F-4BB0-9910-C3A5B61247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804576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8AB35-4343-4529-A2C8-6E5D9E8E0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549814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DCA32-D095-443D-8600-E557FD379A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14358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AB0F2-FBDF-449D-89FD-03AA875A57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34554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1E562-4177-4F65-A9E5-7DE32D1DEE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969712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0A2FC-8025-4CF0-91AB-0FE032CB18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42965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FCAF1-1875-44FC-9E7B-A6BF9C319CE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A17EE-E991-4B3D-84AE-EA0207F3B7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76256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138BE-EAD5-4189-8DBA-31E1A7E649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986562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B7238-2D03-4FB0-B6EA-268360D55D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648160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DC24C-D57D-4F6D-9EDE-FE0CAD9A17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020387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33EF9-3460-4623-A479-DFD0DBCC9A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5829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41C9D-EC20-4CCA-B7BA-E1D7F11AB7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141329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D61CB-6B77-4DAB-B8A4-0DBC8EE917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448860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7A9F9-E6BE-4832-AD00-22CF239E9A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341831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06D1-26B4-4082-A5AA-D9A033A8A2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230204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8B237-BFFE-4DBF-A2E6-C80B7A397A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755310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F78B5-DC25-4A3A-98E9-52FBDE35B4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7927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57FAC-612C-47C4-BFD7-90E29ED41E6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274A4-7340-493D-8E31-50910AF93A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6138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3DB19-3C29-49E3-8285-10E6B6715D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865279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C01ED-F6D3-4CB5-BE39-52C5230C86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36283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78DF8-4E65-4379-B6F6-E14DAB582D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34658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F75ED-900B-45E8-9A10-FCE28D7FE3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478417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6A1DA-62DB-4D29-B995-F6BA423DDD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3462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A933A-55A1-454A-821D-EC30886DAD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135054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60C95-1E28-4420-8DBE-8B6E956EC9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013027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5BE76-F560-48D7-A039-C95DCFBEFF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102571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783E6-7E2E-4AAC-A92B-DCB1B07DA1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846523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AAAA6-FCB4-4A67-B99A-0421420856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914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1950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225F8-1EC7-435A-A31C-47AF5F8501D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D12C4-923C-4FF1-B35A-D28F07954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19376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290E9-52D5-45C0-A51D-E88C4CF7FD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072923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3974F-313F-4DD5-8945-47A056834B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488250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121A2-17EF-47D3-9194-D806ED058F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66219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B4524-953D-4E72-A526-2DD1DE260C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978766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D5E89-1DED-4619-926F-037D35384B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499167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283BB-4D5D-426F-9045-E5E4DACAB0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31223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2E234-06A9-472A-AEC0-E28BA0E09C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812321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72DE6-A47B-494F-8DA5-777FCC7A05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954232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A85F3-C8B0-4FFB-94E3-B87A32C987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897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074E4-5C11-48D2-AB97-C916C5E256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5242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1C54E-CA46-4413-9EF1-812DFD9CDED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9DAC2-EBE5-46E6-9F18-DD905719B4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8104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85E50-A4FF-4DFC-BE74-FCE2ACCAF8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869887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46663-49BB-48D3-98D7-0635A25D15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6390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D3DE6-BD7E-4B3A-B4E8-02B602D476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321257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91338-331D-438E-BE34-AB198674E9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918122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B6E82-3C40-4100-B944-9BE4B76152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670612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A170C-9C47-4D97-9151-1A498A79C3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27038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4F5E7-172C-4DF7-9CC8-46B973BE43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9390654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5049C-4C80-4F02-9070-55A3667E9D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521152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33C35-D0CF-4E6E-8498-05337747CE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068463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E387B-56B4-4EB9-9D23-39F1869873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46331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97878-29A3-446E-989E-E3AA14CEC0B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B5067-3D30-4780-B8BA-F0AE62EB2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7252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C99DE-EB8F-4CED-AD08-EF7E14D107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588544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BC4D-674C-4872-9EF8-624145D70D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231493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34F92-7AA5-4450-8345-88DF6C04CC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053292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500FC-6E25-44C2-AB74-E5B01EFA0B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490011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079A1-3D8A-4C6E-847E-76907A6E00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82524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70C44-69F9-4B93-967A-70FF96B545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2133984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DF7B2-F59B-4C20-8D47-250345D710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788208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6808-66FE-44BC-A514-A1E9D14228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99240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F4923-A3DE-4BF3-A25D-4466875199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706393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EBCD-1D39-4F81-AEA7-B27FCE722D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7101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5F8D4-2DB4-4271-B2B2-5E09752F49F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766F0-F3FD-4C0C-A2A3-C1930D840E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5602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1932E-FE5D-4399-A208-1804224899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592696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7B952-E0C5-4594-B175-76CAAD2968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73257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692F7-AA41-48A0-971E-10359979C2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013145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5449C-3AA2-4B9C-91F1-346E66B5FE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089253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F41CB-AF06-4B25-87C5-8CF2FB58E1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31536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3CBB4-240E-4C2E-B096-7D24DF4220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3520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68285-C8B7-4732-B031-C4D1535AD5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012827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62802-85B5-4E2D-8476-76C69CBA32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9963297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B4F12-0E42-4F4E-877B-9317A87543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409644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90F0C-57FA-409F-914A-717D47E715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4856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2EA9A-E9AE-428D-8F5B-CBCB39F3AEF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98240-27C2-4824-BEF9-6835280EF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1847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F6A52-9193-4780-997F-4936978149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699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C359F-9443-45F2-AECD-A8B0A5F2E1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6649129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FDE4C-E6A1-43D1-B8F4-11048CD7A6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697774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8ED53-EB75-4FF0-9195-354C1F299E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909056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68B1D-D10E-4787-985C-693E5924B1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425226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739B6-63A5-4027-B70B-EDF5C674A6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7446628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B7F63-CCE0-41EF-B351-689ADB89EE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394863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746F2-0DC9-40BA-9B6E-94C15CAF9A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142668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0F7FC-6F00-4847-A1F6-B3008846D6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40498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83FB9-41EB-4A6A-BBD1-60B902E7A5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02957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13461-D3DF-4E75-B193-4B0E6648A6E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49B51-9832-4872-8F7B-5415B24BF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80276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01118-C32C-4015-B786-F535CB998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123228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9E0C5-F74D-4155-90A1-4441A517B1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534545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7AB1B-F538-434F-8198-81B703F849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079399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CC321-2616-4F47-A6CB-D6536EEE37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55690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249A6-D5F1-41A1-8724-ED318C89FB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114446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B95CF-79AF-40F6-9318-69A3AF8037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549810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C03AE-0933-44E6-B729-61F088B564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925617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1536C-00E6-49F8-8D5A-89C4A7F878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331398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27CE5-4431-4C4B-9FBF-DFE587E4B1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791987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28187-0901-4E05-B402-C15D1CCC50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54186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84DB0-266B-4F87-A492-24058AE1EA9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0CF44-8AD8-40EA-BD27-2BB696359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09107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78835-8AA0-4671-9325-D9604701A6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8782428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542B7-1D6B-428E-9B47-82701EC63C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296859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7812E-ECCE-4781-B5F6-74CDE67767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028873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05B47-DBFE-4348-96FF-CA60E26C39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444362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0F5D1-E6E2-45E0-8D3C-DDC97ADA61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0540409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5D78E-00E8-4513-9127-EBE7C16C90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786344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35BBF-E69F-4992-981A-23DFE5DC04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496461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94A7D-91D1-4ED6-97AA-F84327EFC9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78936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EEBA3-40A3-4C06-83BE-4D8E8A90EE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325844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ED09E-5AC2-40C8-81AC-BF7F8F52F2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51302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66E50-E28A-4363-88B2-3C515B0BD46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9CBD0-2666-4E77-97D0-3615F920FA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9482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A0CCA-0531-4966-BB6B-AD14750DE7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666370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96628-BC5C-4B7D-A8C5-578D395B5D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381935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A0EA6-3045-4232-8E67-900BD93243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289319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B2072-5219-4B96-9E32-033682BF24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760651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B24ED-E266-4B08-B0F7-9BD88781B3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3964449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23B64-0F78-43B5-8EA2-563D837108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5777490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1747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91299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8748746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638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FBD28-28F7-4672-91BA-9EDFB1F1428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276C7-E635-4C58-8D2F-675DC1DAB3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77023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84494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64449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648856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92405982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7215743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2532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890955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B322A-33C5-4BE5-8E29-CAFA68C65C0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BDE1-65EC-4EA1-9C40-2938BC69F5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67705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12BB5-7971-4B13-8EB1-370744F45CC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F4F6B-B854-4BBE-BA60-D7E1CF3E37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2896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250C3-35CC-4531-8D65-5C2A5F29AAD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06010-9DA8-4C1A-9984-64B9313920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431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1ADF5-8D21-4B63-AA46-19D29B71F90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4660B-F216-4304-AAC3-7FE8AA7195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57918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4946F-3502-4D6D-942D-36DAEDDAE81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E1ABF-6741-469C-B978-57EEBF0574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04626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D44A3-F9A0-4435-BBE9-72AB3690552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4B30D-325D-404E-BB25-768592057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77557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6D297-5E94-4C73-943A-9AE8CE5DB68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EE7B5-BA4B-4868-94F4-785D4CB1D3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23116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3E30-5BAD-4124-A8D7-CAB9E9CBFDF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2EDA3-3C42-41BB-97B9-612A9D8182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20199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65BAC-4C57-45FF-85D8-C45C361E205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3003C-883C-4A8F-A1C2-A8E0C78DBF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47855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8CAF1-7D7F-48A3-9257-02DC900F154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1C16D-B702-47F9-9434-D7725D814F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848310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21245-5C66-47CE-994E-441959FF021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5E716-3C27-40B5-8029-18ADC31271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37181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E2278-3BC8-46B7-8BE0-11EA87959B1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A5C43-6749-45E5-AC46-95D87F3613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2347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C44B7-0DF9-4F03-9BCB-03EC0DB177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8684257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713F7-5805-4333-984F-AEAF3241B0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0344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16807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BF589-5287-4510-970F-8FEF3444434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75077-0132-411E-82C0-ACA37D42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11529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B15F5-67F7-4F46-AD37-5595375249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522896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88E21-D8CB-4627-848C-8DDEF90B6A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926210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93124-AF0F-40DA-94D5-027055E21D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071956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1F4CC-C585-4617-B92F-B46FBA57B7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2760677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C4DE5-7A43-48CD-B198-95D2A7C016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74930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EFE10-04D8-4B75-BE4F-E68B74CD7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5848733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4D6A3-ABF0-4100-A91D-737C847AC6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218511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1663D-29A7-4D16-BD4C-C0CBE6F5FF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1480108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C83CA-35E2-455F-8DFB-1A7A8EADC2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0466174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2299B-2C8E-4006-BECE-8AC332A1A6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1397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9D467-BF99-478B-9158-13609AF7A61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CEFFC-AF2F-4894-A4EB-11E071C07A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40152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DF6D2-BF7A-420F-8F66-CC757B922D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3476781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524D6-4DA3-42A3-A4B2-2A68909070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1753238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1A654-CE5C-4C07-B306-43C0AC007C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6188324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AB0B9-FFE3-445C-9AB9-7007C986F4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670596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04D81-0378-4DA7-8CBF-479397C196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641782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CD607-852B-4A5E-B609-758730DD31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732535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6A9E5-3F73-41F0-A5E9-589EAFABE3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9646526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2950B-780D-449D-9EC5-F44BDB8FA8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0718355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930AB-9440-4CDB-A7B2-FD81CBE515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1800107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CF7DB-0143-4A86-AC13-B5F778F3DC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0457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FF7FA-10D9-4EEC-BC65-6FDB18330A5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D09DB-B303-4360-A259-DA0A7AC3CA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4917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5C0A9-FC49-4536-82CB-91E735EB0E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5749130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C6E8B-D3F3-4E79-97E4-1A3E1AE5B3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5907961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FC459-4928-4CF0-AA50-27D34D3F5C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8844148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88282-62CC-43F4-9ECC-B48C674A91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433351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948BD-BDCE-4BD7-9620-71FB6AD42E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038753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271FC-4216-47FA-B9A9-72191D99A2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9787088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EB2EB-8B2D-4982-B068-F546BA5B17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636437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0E459-C564-4719-AA67-FD00C70778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3191117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CD9E0-5F91-41E1-A9B4-F0473B9648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8435576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69092-7C41-42D6-B527-6FCBA3B7A2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18677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CE9AC-A5F1-408C-8A12-DF53FEFCE44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56B8-7CE8-4908-AA1D-F864F267DC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83176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2CA69-7E95-46CD-81AE-CF79BDEECD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2481781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40C05-AD0A-4B22-89B9-2BC3F5553D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055900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C39EB-FB6B-4B9F-8F47-7F250727ED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5659823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66D5B-5EFF-4323-B60D-3EAC197CCB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6268914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14D54-0B84-41F6-B076-B541C7B0A4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5381124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763AD-7C71-44C8-8ABF-84AF6CA758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9571135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1D6A7-4EC7-4BC4-83D6-36B83B1E06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840476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6C4C5-E9E0-4C86-BB0A-6ED16DBD8D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20682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84789-1F4A-4D79-9076-0B600E7E21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2351665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E24A1-CEDE-4F28-9D02-B0AAF5D916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1156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E3A4B-C624-41E7-8A9B-E67FCA1F575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C4A67-CA71-49CF-B4E0-14B5B2E95F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2427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41280-1899-4984-A8E6-28302A2C97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477846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59795-4C78-4915-BCE4-FB24D72C28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2476288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71942-7182-470F-9A32-3CA807F470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170763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B1F0D-D560-4764-9481-8FCA447E28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1117133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0E56-1DB1-41BD-BC78-0765B2B205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2628928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D5091-329E-4A65-B19A-0682AEE427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4120873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6109E-6D8A-4254-B2D0-8FFB73627D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3878735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7B363-F3F3-4E4B-9BF2-73BA88F230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8205502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F7AA8-9970-47A6-8432-35812B4997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4642550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55A81-6DC9-4738-82F0-7A36592754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83595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DA9AD-F060-4AED-A289-845DED75EFD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D0A4D-1BB6-4017-9F2D-6F1CB71A6C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057611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F1D52-0971-4022-96C0-7881B39D82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5980400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5BEAA-4415-44E6-AC40-DAFEB6F18E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0980308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F9A00-E104-49F8-8FFD-304A6E3A81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5699876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C9815-F37E-4348-A687-D9CA199B12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0346492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C189E-892A-4409-9610-A1F0B993C8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5505420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ECBE-F9E1-4FA2-94BE-C337319B3B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5147976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091CE-BF76-4E07-9570-1AA1D3BAF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9660429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3E87E-4CF7-4290-8D1E-484B3896AB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6052751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1408F-06CD-41D3-BF35-7A1737BF13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9865706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37A55-38DF-4776-8CDC-DA523F7FD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17605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E6B64-4F93-4FCF-A104-DA2A9EB5B67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00A69-5CA3-4F84-9995-2CC508920D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31864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9FAF2-4F2B-4E84-9B80-48229D7A75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859314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7FF9-BD41-47CB-A59E-53F54DEDC1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812916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98CFC-449E-4E4A-8D8E-E03BA4F188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3494993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0767B-1419-4C22-8F98-C8B03F3B9C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5262441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55888-22B2-4571-B615-CA95F7550C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8074587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7F63E-2510-4495-BACE-BC055D77D8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0096831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49075-76CC-48DA-94BC-5A6D2AA240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9506706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7D2DA-6A5D-45F0-AD6C-4538B2B2C5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108567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09666-95D1-40D7-A250-B8D53802AB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3564534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A5332-8FC3-4DD4-8ED6-40B1173457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5960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0744B-FB31-4CA3-8501-403E5645A76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92D4B-4690-44EA-9D66-34209EFA03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540538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08F43-4C8A-41B2-B403-B43CA4B242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136607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81F8E-0BC3-47CB-AC96-01685988E0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925377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1557-BFCA-4662-9825-28AD5B2B03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89336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09129-75C2-4BEE-B47E-5B52DCC712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3239594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F7FB2-0B0B-4BA5-9403-15F88A0831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2521845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76307-6E92-446F-AE92-B6179CA744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0037174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4518E-19B4-4D18-AFD3-C5CEA12D67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3080671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04D77-5415-4CEF-9802-855F02B09B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7302338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61AAF-72F1-42C3-90D4-768EA3FB38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9605222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15A3C-E325-4782-88C0-FEAF294F1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83566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043B9-EFAB-478E-9275-F58E7C99E75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2F637-29F9-4D24-B212-A58FD6BC9D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63428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2A2EA-642B-40ED-BDD4-FF818C744E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6266127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EE84D-5ABC-4E64-A103-81462463B5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4190551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4131B-62DD-480B-8200-B574D8579E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9632286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C680D-C7DB-4212-B6B8-DD6DB3DC7C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1855483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B96BC-A69A-4271-8368-E68FFC9A32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590225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DB2FB-0CA8-4B31-AF7F-6672E42872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510219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5B74A-65A7-4B5D-8A24-373BACB628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7761649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59BD5-8D3D-443B-9E10-03F45DB7E9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0520282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2E306-1628-4EF5-894D-7FB01F73C9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6370658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51EF2-D79F-460C-A4F8-94AB82A2C8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28842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69E56-18E5-4CF1-82F9-5F5987A1B0A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672AA-6ED7-41A5-8829-03051686BB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834298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E11D1-7C3F-4D0C-8EAD-E3D9E03DF1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3634995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8048-E82E-4C38-8465-6E4CECDE26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5057130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04210-7511-449F-B94C-33D045BE9A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1115479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5A73F-6AF3-41BD-B9C8-A075447CA1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102644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195E6-8566-4F1C-8A02-09D4B7E09E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2051989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D7069-7FB0-48C1-9FFA-D09653D115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0734700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8B154-A95C-4807-BCF8-2986B54C4E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441295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7D646-0589-427C-A541-D752F5C9FD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8149473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1B9EB-48C1-4620-B966-73B023BD22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8173243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15DFF-75C8-4749-A90A-30591C3289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001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425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D6256-54C5-4E89-9E92-7C05F685599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A71C4-7F2D-4356-A546-3FC9936FD4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17377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E7A57-207D-4BB2-8CA1-BB295EB532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7974262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9886F-8B99-44B5-A6DD-E0692AEEE1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7586496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89870-AFC9-48AC-8265-39C750AF6F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0354030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34CB3-4A7B-4699-AEB6-56297CFC5C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152779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48991-5F7B-4653-996A-729B27DD3B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8851205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5CB78-089D-4AF0-AE52-B873A643E7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531212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A6486-6471-4E68-83E5-93EC61A124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9764778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86101-79E3-4E01-A95F-30A814C7D5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0942213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98057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05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74E9E-41F8-4C92-B712-7D3CBDCA563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C732-D0CA-45FF-A28F-D5E629C4CF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590650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94170989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393806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13383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039189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565345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54300042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11825692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7828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93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3CAC1-39B9-4866-B37D-BD89B7E94C5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801F9-6EC0-474C-8D7A-AE5E7E95C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741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226CC-1927-41C1-A3DE-656FE3FCF27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81C82-78D0-4233-852A-52723B1EB5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101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53002-888D-4A1C-988B-94A99E4D8DC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FB36A-278B-4ED0-8BAC-04ABCFE7D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5553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9C7CC-C782-4182-88EC-5CA6DE4FC86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9C8BF-AA3D-40F5-8861-5B3D660C19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8866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43BF5-EB7C-4177-A515-2EC91F28C7A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32001-471B-45B0-B1EB-13296B457B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7954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83086-15B8-4873-BEAD-DBBF2D0C7D1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A3B3C-E271-4A36-BA5D-C42EA7DE71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757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1056A-28B9-4888-B1E0-F377CC6D14A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BCE5B-35E3-40C6-B7D4-A98ABCB7E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778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8CD1A-2402-4E65-AA39-8CF63A00578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34AE3-75A2-4D58-A595-4782F3DF9B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0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3650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A076E-FC84-4273-BF25-05293D7BA9F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BA1CE-E5E3-4BF6-B11C-D76C66C57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310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19A02-3494-4D21-9BE2-C886FD3DD92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0CF76-68EB-495F-80E4-AA4103974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4878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2CC72-FF88-41E3-A656-C6F085C7C0D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2161D-C694-4A52-AA85-0D729DD25D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4346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8DEA3-39E8-4E6D-BA0E-2061057F936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5ED97-A029-4280-91DA-037F23D626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49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53584-7BDB-4E0C-A518-5DBEB6BCE86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72ED3-1374-485F-B0CB-66592DFF69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853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18640-6BD0-49BA-8238-1702F4DCBDB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EFD10-D581-4E0B-A631-200573C42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329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0BD8F-B426-42EF-AD3C-0C1A40DAEE3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8FE58-BBE3-45FD-8A03-3EC849978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842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5DD47-D862-4596-82E3-6E629466E62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9E961-8DFC-4B26-8298-C514CC4550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9600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82EB0-7432-4A26-8998-5A43F59F059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B01EA-A497-4C95-8DFB-F37FD7C37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3915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28042-E92F-445E-B2E5-149351311DC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9F319-B282-4CA1-ACDA-5DFEBEF9BE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196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5886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C0B67-941B-4246-95F2-808AB34511F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80627-194E-4EBC-BDEF-A2139DFC0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140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8F9B1-D8B4-45AE-983F-4CECB6BBF9E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F511E-EB44-4FA4-8E75-0C53A8CD6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876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49F14-27B6-4E0A-A4F0-FA8124BD1EA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49198-E658-42E3-B2F9-0F5626A749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14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00DBA-DD52-4993-97E1-D1C98F4878F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C85B8-3F5A-484D-AF0F-0F410EC43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474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5DE86-1014-47E7-96F1-3C56EB86229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53F3C-7614-4F14-BED2-E82A923009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472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D62C5-DA11-48BA-80FA-0A34DC80D2D0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BBA8C-B98D-4401-93BD-034C79716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0811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4EBA7-AF6A-4E9A-80B0-D512C39896F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9DE9E-2421-42B3-AD8D-891F8D916D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818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C11CA-E848-40AC-A9FA-CB14DEB9C48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39007-1857-470A-AEE0-F822B86B8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27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C4017-3377-4B14-A874-881F0C3673A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003EC-B4D4-43E4-94E0-F8264D0531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481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E492D-1FD0-4BEF-9C6C-A0EF09A9BAB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952F4-CA7B-4887-8EB4-1F4FDDAA83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606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0655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FBB39-53A1-4E1D-B306-F881F71A2F0F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F7D9E-6DFE-460A-A42C-C3DCE59207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3553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0FC2C-17A0-4BCE-87B5-82AF12E2371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AB985-5D6C-43F2-91DA-6F53A9DD8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481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9D38D-774A-4E78-B27D-D617C000A85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C89F0-ACFC-48F8-9537-A7AE52BA6B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6603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31B67-37BF-4126-80E9-033C366700A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FD4F2-C7DC-48CC-BD61-C7B37CEC85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317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3A123-349F-4B66-9997-80348DFDE18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3530F-7CBE-499C-BC46-4EB59C729D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200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05D91-3785-4834-9419-CBE0A409DC2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7BE91-9767-4685-80D3-1A0699C890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97320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B0B4B-178E-490A-81D2-1F22A13789C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537C1-7E05-46F3-B85B-2AED3D2F24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0555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72F68-1FA9-4DA5-A9EC-5D9C2861073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6FEF8-44AA-40BA-B18F-5420FCC101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60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2753E-476D-4280-9BF3-ED9AAA939FD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1EDE-BBAA-4B26-B938-D19CB7054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2462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99F25-4562-47B7-B339-DFB7B1BCCF0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5EE08-4A21-4D79-A944-52DAD8FB5F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2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42013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0C718-0D5B-4B01-B809-C3227FEB01A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63340-2BEF-44EF-8865-A7B0E0A291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762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AB941-5345-4AA0-A1DA-9E4B2C691F7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43FC3-FA8D-42E8-BDAE-710C2DE94F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977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A4F55-7148-440D-8979-44AD408DF9B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FF61F-D1D5-45A5-836D-E6C3957D1A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9961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B3AA7-9FBE-4DE5-A850-3F1D233C485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F0493-9110-4F59-A5E2-822C0E1E8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108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56FFF-3292-45E3-8DA4-DB84092DA58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9B4E3-673D-4B39-9655-B99E391A4B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30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EE7BC-08E3-4F20-8FE4-8FBDD9A221D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C395E-4819-4C71-90E7-4DEEFB06E0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78600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3312-D5CA-416B-BACD-891571EDD2FE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8F301-6387-4273-89B0-A2F27B1F6C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0353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1B1B9-7C87-485D-849E-491FB4662D2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5C0A9-4A59-4E0C-85F6-DEA73145A9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5894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EA8D6-DDF7-403E-AE87-698266A95A7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B288C-F754-495B-9E94-AAB17B0B8A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51913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84958-46CC-4D7A-89E3-7330CAFBE9F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A056E-EC09-4BC7-876A-5A52DE2C27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3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23121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4D24F-1ACF-40DF-86F4-D26D7D37227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A5086-6D2A-4C55-9C3C-1AE0A30997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8299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9D361-0159-42A2-B9DD-C43FE273723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6A559-F5AB-464E-B200-295144EBD0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58780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E54B4-9B9A-4583-AA01-69A57B0AECA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D941F-9A64-41A3-898C-713E5A0A1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6488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87587-B619-4C3B-887B-8F3DDDF23B7A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0F5B6-7259-42A2-8D62-3E9D386043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029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7E61C-A98B-4F90-A994-098100E2344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71F14-E236-43CA-ADB4-01F32AA88C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2746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4D65F-8719-4514-B3E7-3223AC933D6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892DE-75FD-4778-9E2C-D491793B8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662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2BE23-84F3-4D73-A176-719E8F4A09C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BE85C-C8E9-49EC-B430-B420C8C0D5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148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0D2F7-22C6-4BAE-9693-3AD5F1D17EA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92BE7-9476-4EB9-A8B2-415F3C4C4E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29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251BE-E22B-4EA4-857D-0ADBCD5B647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EFDF3-E775-4C2F-A818-FE5381B6CE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737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B652C-9596-4729-A813-9B844EF6DC2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DB7EA-5B2B-481A-9CAB-AE76524495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63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024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EA7B3392-9C1B-4DB5-B795-3A5AC82E9417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1024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8FBBD109-A7AB-4273-B756-8C5C341E2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126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0D56D8F3-A6B6-45AC-94B4-A6649BBDEF0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1126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7B350687-D218-41C4-B2B3-09B55ACB31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229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63E6DA05-5282-40F3-AAAB-3B2B0CEEAC1D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1229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FE94FDCD-6D5D-4BA8-B257-38C1EC2ABF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1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6D9C4D45-0829-4CE8-A418-C249209E5A3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1331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9016A225-4F95-473A-A5E7-39AC7397A6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33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CCF5872C-88DB-4A27-875C-909EEB48B93C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1434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5D6C1A5C-79CB-4C2E-94D3-BAACD1F858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536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47D1054-1990-4487-93A5-9E24B36A113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1912BF7D-CFFA-456B-9469-C77218503A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63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638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061B3B52-7ACE-4441-A589-7B5A1AD0A9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  <p:sldLayoutId id="21474842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74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741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9577C23-4ABE-4B3C-8A3B-D537D744C8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84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843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6BA1E667-4ED2-47F7-B29C-BE2ED06A02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9460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1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2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A01EEA3-F652-4D1C-B591-BC9BE32540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7" r:id="rId1"/>
    <p:sldLayoutId id="2147484248" r:id="rId2"/>
    <p:sldLayoutId id="2147484249" r:id="rId3"/>
    <p:sldLayoutId id="2147484250" r:id="rId4"/>
    <p:sldLayoutId id="2147484251" r:id="rId5"/>
    <p:sldLayoutId id="2147484252" r:id="rId6"/>
    <p:sldLayoutId id="2147484253" r:id="rId7"/>
    <p:sldLayoutId id="2147484254" r:id="rId8"/>
    <p:sldLayoutId id="2147484255" r:id="rId9"/>
    <p:sldLayoutId id="2147484256" r:id="rId10"/>
    <p:sldLayoutId id="21474842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3CDD5967-B394-4D2A-8B84-D5EA41A69A9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51FC2BB7-25D9-4F8B-9B86-770F81429B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4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48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08762A8-6627-463A-91AE-EFC36CF9C5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  <p:sldLayoutId id="21474842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15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150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1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BD618B2-B6F9-4753-BDD1-A420298463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70" r:id="rId2"/>
    <p:sldLayoutId id="2147484271" r:id="rId3"/>
    <p:sldLayoutId id="2147484272" r:id="rId4"/>
    <p:sldLayoutId id="2147484273" r:id="rId5"/>
    <p:sldLayoutId id="2147484274" r:id="rId6"/>
    <p:sldLayoutId id="2147484275" r:id="rId7"/>
    <p:sldLayoutId id="2147484276" r:id="rId8"/>
    <p:sldLayoutId id="2147484277" r:id="rId9"/>
    <p:sldLayoutId id="2147484278" r:id="rId10"/>
    <p:sldLayoutId id="21474842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25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253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8556C52-5C97-402F-865A-E9F9EAE41D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0" r:id="rId1"/>
    <p:sldLayoutId id="2147484281" r:id="rId2"/>
    <p:sldLayoutId id="2147484282" r:id="rId3"/>
    <p:sldLayoutId id="2147484283" r:id="rId4"/>
    <p:sldLayoutId id="2147484284" r:id="rId5"/>
    <p:sldLayoutId id="2147484285" r:id="rId6"/>
    <p:sldLayoutId id="2147484286" r:id="rId7"/>
    <p:sldLayoutId id="2147484287" r:id="rId8"/>
    <p:sldLayoutId id="2147484288" r:id="rId9"/>
    <p:sldLayoutId id="2147484289" r:id="rId10"/>
    <p:sldLayoutId id="21474842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35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355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559B6ED-AAB6-4719-866B-B87A4891A7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1" r:id="rId1"/>
    <p:sldLayoutId id="2147484292" r:id="rId2"/>
    <p:sldLayoutId id="2147484293" r:id="rId3"/>
    <p:sldLayoutId id="2147484294" r:id="rId4"/>
    <p:sldLayoutId id="2147484295" r:id="rId5"/>
    <p:sldLayoutId id="2147484296" r:id="rId6"/>
    <p:sldLayoutId id="2147484297" r:id="rId7"/>
    <p:sldLayoutId id="2147484298" r:id="rId8"/>
    <p:sldLayoutId id="2147484299" r:id="rId9"/>
    <p:sldLayoutId id="2147484300" r:id="rId10"/>
    <p:sldLayoutId id="21474843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45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458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F8FFD68-82AD-4EDC-BA4A-A9F0602AD7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  <p:sldLayoutId id="2147484307" r:id="rId6"/>
    <p:sldLayoutId id="2147484308" r:id="rId7"/>
    <p:sldLayoutId id="2147484309" r:id="rId8"/>
    <p:sldLayoutId id="2147484310" r:id="rId9"/>
    <p:sldLayoutId id="2147484311" r:id="rId10"/>
    <p:sldLayoutId id="21474843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560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1E7CECB-A5FB-4B61-935F-618132C624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66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4" r:id="rId1"/>
    <p:sldLayoutId id="2147484325" r:id="rId2"/>
    <p:sldLayoutId id="2147484326" r:id="rId3"/>
    <p:sldLayoutId id="2147484327" r:id="rId4"/>
    <p:sldLayoutId id="2147484328" r:id="rId5"/>
    <p:sldLayoutId id="2147484329" r:id="rId6"/>
    <p:sldLayoutId id="2147484330" r:id="rId7"/>
    <p:sldLayoutId id="2147484331" r:id="rId8"/>
    <p:sldLayoutId id="2147484332" r:id="rId9"/>
    <p:sldLayoutId id="2147484333" r:id="rId10"/>
    <p:sldLayoutId id="21474843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76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76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4F0D9A25-0EDC-4443-85C3-A2D088ECC365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276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76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07ABAEC-EA88-4366-A17E-9608B32F18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5" r:id="rId1"/>
    <p:sldLayoutId id="2147484336" r:id="rId2"/>
    <p:sldLayoutId id="2147484337" r:id="rId3"/>
    <p:sldLayoutId id="2147484338" r:id="rId4"/>
    <p:sldLayoutId id="2147484339" r:id="rId5"/>
    <p:sldLayoutId id="2147484340" r:id="rId6"/>
    <p:sldLayoutId id="2147484341" r:id="rId7"/>
    <p:sldLayoutId id="2147484342" r:id="rId8"/>
    <p:sldLayoutId id="2147484343" r:id="rId9"/>
    <p:sldLayoutId id="2147484344" r:id="rId10"/>
    <p:sldLayoutId id="21474843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86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86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4B13127-6786-4E57-A525-D5A996243A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96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97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2A299E2-01FA-43BD-AE92-2BA541160C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92375232-DE48-447B-83F3-17E290DFBCE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fld id="{9EC68ECE-9EC0-43C2-8321-DB2E883B8F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2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D263B277-86B9-4496-B6FD-15E50934B5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  <p:sldLayoutId id="2147484370" r:id="rId3"/>
    <p:sldLayoutId id="2147484371" r:id="rId4"/>
    <p:sldLayoutId id="2147484372" r:id="rId5"/>
    <p:sldLayoutId id="2147484373" r:id="rId6"/>
    <p:sldLayoutId id="2147484374" r:id="rId7"/>
    <p:sldLayoutId id="2147484375" r:id="rId8"/>
    <p:sldLayoutId id="2147484376" r:id="rId9"/>
    <p:sldLayoutId id="2147484377" r:id="rId10"/>
    <p:sldLayoutId id="21474843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17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174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5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D2A0B16-47AE-46C4-ACF6-809BCA92DE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80" r:id="rId2"/>
    <p:sldLayoutId id="2147484381" r:id="rId3"/>
    <p:sldLayoutId id="2147484382" r:id="rId4"/>
    <p:sldLayoutId id="2147484383" r:id="rId5"/>
    <p:sldLayoutId id="2147484384" r:id="rId6"/>
    <p:sldLayoutId id="2147484385" r:id="rId7"/>
    <p:sldLayoutId id="2147484386" r:id="rId8"/>
    <p:sldLayoutId id="2147484387" r:id="rId9"/>
    <p:sldLayoutId id="2147484388" r:id="rId10"/>
    <p:sldLayoutId id="21474843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27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277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7A7FE65-9C19-4167-A93C-150960AEC7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0" r:id="rId1"/>
    <p:sldLayoutId id="2147484391" r:id="rId2"/>
    <p:sldLayoutId id="2147484392" r:id="rId3"/>
    <p:sldLayoutId id="2147484393" r:id="rId4"/>
    <p:sldLayoutId id="2147484394" r:id="rId5"/>
    <p:sldLayoutId id="2147484395" r:id="rId6"/>
    <p:sldLayoutId id="2147484396" r:id="rId7"/>
    <p:sldLayoutId id="2147484397" r:id="rId8"/>
    <p:sldLayoutId id="2147484398" r:id="rId9"/>
    <p:sldLayoutId id="2147484399" r:id="rId10"/>
    <p:sldLayoutId id="21474844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37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379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D502CE4A-7674-49B7-9BE3-B22F1DCA75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1" r:id="rId1"/>
    <p:sldLayoutId id="2147484402" r:id="rId2"/>
    <p:sldLayoutId id="2147484403" r:id="rId3"/>
    <p:sldLayoutId id="2147484404" r:id="rId4"/>
    <p:sldLayoutId id="2147484405" r:id="rId5"/>
    <p:sldLayoutId id="2147484406" r:id="rId6"/>
    <p:sldLayoutId id="2147484407" r:id="rId7"/>
    <p:sldLayoutId id="2147484408" r:id="rId8"/>
    <p:sldLayoutId id="2147484409" r:id="rId9"/>
    <p:sldLayoutId id="2147484410" r:id="rId10"/>
    <p:sldLayoutId id="21474844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48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482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D725B1F-4833-436B-8010-2427E3FC9F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  <p:sldLayoutId id="2147484413" r:id="rId2"/>
    <p:sldLayoutId id="2147484414" r:id="rId3"/>
    <p:sldLayoutId id="2147484415" r:id="rId4"/>
    <p:sldLayoutId id="2147484416" r:id="rId5"/>
    <p:sldLayoutId id="2147484417" r:id="rId6"/>
    <p:sldLayoutId id="2147484418" r:id="rId7"/>
    <p:sldLayoutId id="2147484419" r:id="rId8"/>
    <p:sldLayoutId id="2147484420" r:id="rId9"/>
    <p:sldLayoutId id="2147484421" r:id="rId10"/>
    <p:sldLayoutId id="21474844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58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58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CEAAB49-589A-4D3D-ADCD-88BC89B94E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68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686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6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7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D948976D-B17E-451F-9ECE-FF85EFFF5B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4" r:id="rId1"/>
    <p:sldLayoutId id="2147484435" r:id="rId2"/>
    <p:sldLayoutId id="2147484436" r:id="rId3"/>
    <p:sldLayoutId id="2147484437" r:id="rId4"/>
    <p:sldLayoutId id="2147484438" r:id="rId5"/>
    <p:sldLayoutId id="2147484439" r:id="rId6"/>
    <p:sldLayoutId id="2147484440" r:id="rId7"/>
    <p:sldLayoutId id="2147484441" r:id="rId8"/>
    <p:sldLayoutId id="2147484442" r:id="rId9"/>
    <p:sldLayoutId id="2147484443" r:id="rId10"/>
    <p:sldLayoutId id="21474844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78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78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8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8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F66E74C-7DFA-4DDB-9197-EE186DD3DC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5" r:id="rId1"/>
    <p:sldLayoutId id="2147484446" r:id="rId2"/>
    <p:sldLayoutId id="2147484447" r:id="rId3"/>
    <p:sldLayoutId id="2147484448" r:id="rId4"/>
    <p:sldLayoutId id="2147484449" r:id="rId5"/>
    <p:sldLayoutId id="2147484450" r:id="rId6"/>
    <p:sldLayoutId id="2147484451" r:id="rId7"/>
    <p:sldLayoutId id="2147484452" r:id="rId8"/>
    <p:sldLayoutId id="2147484453" r:id="rId9"/>
    <p:sldLayoutId id="2147484454" r:id="rId10"/>
    <p:sldLayoutId id="21474844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89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6" r:id="rId1"/>
    <p:sldLayoutId id="2147484457" r:id="rId2"/>
    <p:sldLayoutId id="2147484458" r:id="rId3"/>
    <p:sldLayoutId id="2147484459" r:id="rId4"/>
    <p:sldLayoutId id="2147484460" r:id="rId5"/>
    <p:sldLayoutId id="2147484461" r:id="rId6"/>
    <p:sldLayoutId id="2147484462" r:id="rId7"/>
    <p:sldLayoutId id="2147484463" r:id="rId8"/>
    <p:sldLayoutId id="2147484464" r:id="rId9"/>
    <p:sldLayoutId id="2147484465" r:id="rId10"/>
    <p:sldLayoutId id="21474844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409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4B3655EB-FC65-4BAB-BEE9-3FBD2D9A7E21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10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043E469C-D1E6-45CF-A311-ED69483940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12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D595D6A5-3E17-44EF-9A9A-20BE4333A1B2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12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8F72FE9E-22EE-48F0-B50C-353D920F25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14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71C336B0-521C-4B2F-90F6-B36F19A924C9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614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E3A6BC60-5C07-4C38-888A-CD48F1FD4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17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050BB1B8-3AD0-467E-B8E7-CFB26BF9F39B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717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2AC8DB01-0CE8-4848-9536-93B87E3B57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19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0A1C68C3-4E98-4406-A2A4-8921EC16FE14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819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FE53A1BD-8B85-4368-AA3A-AE65EEC7CA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21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8D8686D3-7B3A-495A-B0A6-5128DB236A03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922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EA81D6DD-2C0A-4E69-87C1-614FC761CE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yunpan.cn/cqynGQXsqBmjZ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34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shandongtsingtao/home?topnav=1&amp;wvr=5&amp;from=compan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6"/>
          <p:cNvSpPr>
            <a:spLocks noChangeArrowheads="1"/>
          </p:cNvSpPr>
          <p:nvPr/>
        </p:nvSpPr>
        <p:spPr bwMode="auto">
          <a:xfrm>
            <a:off x="0" y="2565400"/>
            <a:ext cx="9144000" cy="1150938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b="1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3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65125" y="2565400"/>
            <a:ext cx="85280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 赛 介 绍 及 指 导</a:t>
            </a:r>
          </a:p>
        </p:txBody>
      </p:sp>
      <p:sp>
        <p:nvSpPr>
          <p:cNvPr id="40964" name="副标题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773502" y="4653136"/>
            <a:ext cx="5003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indent="0" algn="dist" eaLnBrk="1" hangingPunct="1">
              <a:spcBef>
                <a:spcPct val="0"/>
              </a:spcBef>
              <a:buNone/>
            </a:pPr>
            <a:r>
              <a:rPr lang="zh-CN" altLang="en-US" sz="2800" kern="1200" dirty="0">
                <a:latin typeface="微软雅黑" pitchFamily="34" charset="-122"/>
                <a:ea typeface="微软雅黑" pitchFamily="34" charset="-122"/>
              </a:rPr>
              <a:t>第四届微营销大赛组委会</a:t>
            </a:r>
          </a:p>
        </p:txBody>
      </p:sp>
      <p:sp>
        <p:nvSpPr>
          <p:cNvPr id="40965" name="TextBox 7"/>
          <p:cNvSpPr txBox="1">
            <a:spLocks noChangeArrowheads="1"/>
          </p:cNvSpPr>
          <p:nvPr/>
        </p:nvSpPr>
        <p:spPr bwMode="auto">
          <a:xfrm>
            <a:off x="5508104" y="5602913"/>
            <a:ext cx="29418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 algn="dist" eaLnBrk="1" hangingPunct="1">
              <a:buFont typeface="Arial" pitchFamily="34" charset="0"/>
              <a:buNone/>
              <a:defRPr sz="2800"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9pPr>
          </a:lstStyle>
          <a:p>
            <a:r>
              <a:rPr lang="en-US" altLang="zh-CN" dirty="0"/>
              <a:t>2016</a:t>
            </a:r>
            <a:r>
              <a:rPr lang="zh-CN" altLang="en-US" dirty="0"/>
              <a:t>年</a:t>
            </a:r>
            <a:r>
              <a:rPr lang="en-US" altLang="zh-CN" dirty="0"/>
              <a:t>04</a:t>
            </a:r>
            <a:r>
              <a:rPr lang="zh-CN" altLang="en-US" dirty="0"/>
              <a:t>月</a:t>
            </a:r>
          </a:p>
        </p:txBody>
      </p:sp>
      <p:sp>
        <p:nvSpPr>
          <p:cNvPr id="40966" name="TextBox 9"/>
          <p:cNvSpPr txBox="1">
            <a:spLocks noChangeArrowheads="1"/>
          </p:cNvSpPr>
          <p:nvPr/>
        </p:nvSpPr>
        <p:spPr bwMode="auto">
          <a:xfrm>
            <a:off x="1043608" y="1700808"/>
            <a:ext cx="7615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届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青岛啤酒大学生微营销创意大赛</a:t>
            </a:r>
          </a:p>
        </p:txBody>
      </p:sp>
      <p:pic>
        <p:nvPicPr>
          <p:cNvPr id="39943" name="Picture 1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724128" y="67745"/>
            <a:ext cx="3379268" cy="840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 autoUpdateAnimBg="0"/>
      <p:bldP spid="40963" grpId="0" autoUpdateAnimBg="0"/>
      <p:bldP spid="40964" grpId="0" build="p" autoUpdateAnimBg="0"/>
      <p:bldP spid="40965" grpId="0" autoUpdateAnimBg="0"/>
      <p:bldP spid="4096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第四届微营销大赛介绍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509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6085" name="矩形 1"/>
            <p:cNvSpPr>
              <a:spLocks noChangeArrowheads="1"/>
            </p:cNvSpPr>
            <p:nvPr/>
          </p:nvSpPr>
          <p:spPr bwMode="auto">
            <a:xfrm>
              <a:off x="183057" y="33296"/>
              <a:ext cx="565222" cy="8299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086" name="TextBox 8"/>
          <p:cNvSpPr txBox="1">
            <a:spLocks noChangeArrowheads="1"/>
          </p:cNvSpPr>
          <p:nvPr/>
        </p:nvSpPr>
        <p:spPr bwMode="auto">
          <a:xfrm>
            <a:off x="179512" y="1484784"/>
            <a:ext cx="2647950" cy="4619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【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大赛奖品设置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】</a:t>
            </a:r>
            <a:endParaRPr lang="zh-CN" altLang="en-US" sz="24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45061" name="Picture 1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16088" y="2060848"/>
            <a:ext cx="179485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</a:rPr>
              <a:t>组织奖</a:t>
            </a:r>
            <a:endParaRPr lang="zh-CN" altLang="en-US" sz="2000" b="1" dirty="0">
              <a:solidFill>
                <a:srgbClr val="C00000"/>
              </a:solidFill>
              <a:ea typeface="宋体" pitchFamily="2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417744" y="5251268"/>
            <a:ext cx="811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为激励各高校在校内有效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大赛，大赛组委会设置了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名最佳高校组织奖，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名优秀高校组织奖和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名优秀高校组织者奖。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43011"/>
          <p:cNvGrpSpPr>
            <a:grpSpLocks/>
          </p:cNvGrpSpPr>
          <p:nvPr/>
        </p:nvGrpSpPr>
        <p:grpSpPr bwMode="auto">
          <a:xfrm>
            <a:off x="395536" y="2780928"/>
            <a:ext cx="3096344" cy="2346325"/>
            <a:chOff x="503022" y="3901268"/>
            <a:chExt cx="3060867" cy="2344785"/>
          </a:xfrm>
        </p:grpSpPr>
        <p:sp>
          <p:nvSpPr>
            <p:cNvPr id="21" name="矩形 20"/>
            <p:cNvSpPr/>
            <p:nvPr/>
          </p:nvSpPr>
          <p:spPr>
            <a:xfrm>
              <a:off x="503022" y="4941984"/>
              <a:ext cx="3060867" cy="13040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大赛评奖本着公平、公正、公开的原则，通过初赛、复赛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、决赛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方式，评选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出获奖者，并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颁发奖金、奖杯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荣誉证书等奖项。</a:t>
              </a:r>
              <a:endPara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03022" y="3901268"/>
              <a:ext cx="2851306" cy="8313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奖项</a:t>
              </a:r>
              <a:r>
                <a:rPr lang="zh-CN" altLang="en-US" sz="4800" b="1" dirty="0">
                  <a:solidFill>
                    <a:srgbClr val="FF9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评奖</a:t>
              </a:r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原则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74205" y="4764797"/>
              <a:ext cx="2776135" cy="0"/>
            </a:xfrm>
            <a:prstGeom prst="line">
              <a:avLst/>
            </a:prstGeom>
            <a:ln w="76200" cmpd="thinThick"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62274" y="2708920"/>
            <a:ext cx="5042174" cy="2160240"/>
            <a:chOff x="3562274" y="2708920"/>
            <a:chExt cx="5042174" cy="2160240"/>
          </a:xfrm>
        </p:grpSpPr>
        <p:grpSp>
          <p:nvGrpSpPr>
            <p:cNvPr id="3" name="组合 2"/>
            <p:cNvGrpSpPr/>
            <p:nvPr/>
          </p:nvGrpSpPr>
          <p:grpSpPr>
            <a:xfrm>
              <a:off x="3562274" y="2924944"/>
              <a:ext cx="5042174" cy="1944216"/>
              <a:chOff x="3562274" y="2924944"/>
              <a:chExt cx="5042174" cy="1944216"/>
            </a:xfrm>
          </p:grpSpPr>
          <p:sp>
            <p:nvSpPr>
              <p:cNvPr id="55" name="AutoShape 3"/>
              <p:cNvSpPr>
                <a:spLocks/>
              </p:cNvSpPr>
              <p:nvPr/>
            </p:nvSpPr>
            <p:spPr bwMode="auto">
              <a:xfrm>
                <a:off x="3562274" y="2930399"/>
                <a:ext cx="1611226" cy="430751"/>
              </a:xfrm>
              <a:prstGeom prst="roundRect">
                <a:avLst>
                  <a:gd name="adj" fmla="val 18519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dist="12699" dir="5400000" algn="ctr" rotWithShape="0">
                  <a:schemeClr val="bg2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itchFamily="34" charset="-122"/>
                    <a:sym typeface="Comic Sans MS" pitchFamily="66" charset="0"/>
                  </a:rPr>
                  <a:t>最佳高校组织奖</a:t>
                </a:r>
                <a:endParaRPr lang="en-US" altLang="zh-CN" sz="16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endParaRPr>
              </a:p>
            </p:txBody>
          </p:sp>
          <p:sp>
            <p:nvSpPr>
              <p:cNvPr id="56" name="AutoShape 4"/>
              <p:cNvSpPr>
                <a:spLocks/>
              </p:cNvSpPr>
              <p:nvPr/>
            </p:nvSpPr>
            <p:spPr bwMode="auto">
              <a:xfrm>
                <a:off x="3562274" y="3613169"/>
                <a:ext cx="1611226" cy="434325"/>
              </a:xfrm>
              <a:prstGeom prst="roundRect">
                <a:avLst>
                  <a:gd name="adj" fmla="val 18519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dist="12699" dir="5400000" algn="ctr" rotWithShape="0">
                  <a:schemeClr val="bg2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itchFamily="34" charset="-122"/>
                    <a:sym typeface="Comic Sans MS" pitchFamily="66" charset="0"/>
                  </a:rPr>
                  <a:t>优秀高校组织奖</a:t>
                </a:r>
                <a:endParaRPr lang="en-US" altLang="zh-CN" sz="16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endParaRPr>
              </a:p>
            </p:txBody>
          </p:sp>
          <p:sp>
            <p:nvSpPr>
              <p:cNvPr id="57" name="AutoShape 5"/>
              <p:cNvSpPr>
                <a:spLocks/>
              </p:cNvSpPr>
              <p:nvPr/>
            </p:nvSpPr>
            <p:spPr bwMode="auto">
              <a:xfrm>
                <a:off x="3562274" y="4358492"/>
                <a:ext cx="1611226" cy="437901"/>
              </a:xfrm>
              <a:prstGeom prst="roundRect">
                <a:avLst>
                  <a:gd name="adj" fmla="val 18519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dist="12699" dir="5400000" algn="ctr" rotWithShape="0">
                  <a:schemeClr val="bg2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itchFamily="34" charset="-122"/>
                    <a:sym typeface="Comic Sans MS" pitchFamily="66" charset="0"/>
                  </a:rPr>
                  <a:t>优秀高校组织者</a:t>
                </a:r>
                <a:endParaRPr lang="en-US" altLang="zh-CN" sz="16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endParaRPr>
              </a:p>
            </p:txBody>
          </p:sp>
          <p:sp>
            <p:nvSpPr>
              <p:cNvPr id="58" name="AutoShape 8"/>
              <p:cNvSpPr>
                <a:spLocks/>
              </p:cNvSpPr>
              <p:nvPr/>
            </p:nvSpPr>
            <p:spPr bwMode="auto">
              <a:xfrm>
                <a:off x="6300192" y="2924944"/>
                <a:ext cx="2304256" cy="446838"/>
              </a:xfrm>
              <a:prstGeom prst="roundRect">
                <a:avLst>
                  <a:gd name="adj" fmla="val 18519"/>
                </a:avLst>
              </a:prstGeom>
              <a:noFill/>
              <a:ln w="63500" cap="flat">
                <a:solidFill>
                  <a:srgbClr val="0088EE">
                    <a:alpha val="85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青岛啤酒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箱</a:t>
                </a:r>
                <a:r>
                  <a:rPr lang="en-US" altLang="zh-CN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+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荣誉证书</a:t>
                </a:r>
              </a:p>
            </p:txBody>
          </p:sp>
          <p:sp>
            <p:nvSpPr>
              <p:cNvPr id="59" name="AutoShape 9"/>
              <p:cNvSpPr>
                <a:spLocks/>
              </p:cNvSpPr>
              <p:nvPr/>
            </p:nvSpPr>
            <p:spPr bwMode="auto">
              <a:xfrm>
                <a:off x="6300191" y="3626659"/>
                <a:ext cx="2304257" cy="450413"/>
              </a:xfrm>
              <a:prstGeom prst="roundRect">
                <a:avLst>
                  <a:gd name="adj" fmla="val 18519"/>
                </a:avLst>
              </a:prstGeom>
              <a:noFill/>
              <a:ln w="63500" cap="flat">
                <a:solidFill>
                  <a:srgbClr val="0088EE">
                    <a:alpha val="85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鸿运当头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箱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+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荣誉证书</a:t>
                </a:r>
              </a:p>
            </p:txBody>
          </p:sp>
          <p:sp>
            <p:nvSpPr>
              <p:cNvPr id="60" name="AutoShape 10"/>
              <p:cNvSpPr>
                <a:spLocks/>
              </p:cNvSpPr>
              <p:nvPr/>
            </p:nvSpPr>
            <p:spPr bwMode="auto">
              <a:xfrm>
                <a:off x="6300191" y="4431259"/>
                <a:ext cx="2304257" cy="437901"/>
              </a:xfrm>
              <a:prstGeom prst="roundRect">
                <a:avLst>
                  <a:gd name="adj" fmla="val 18519"/>
                </a:avLst>
              </a:prstGeom>
              <a:noFill/>
              <a:ln w="63500" cap="flat">
                <a:solidFill>
                  <a:srgbClr val="0088EE">
                    <a:alpha val="85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实物奖品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+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荣誉证书</a:t>
                </a:r>
              </a:p>
            </p:txBody>
          </p:sp>
          <p:sp>
            <p:nvSpPr>
              <p:cNvPr id="61" name="虚尾箭头 60"/>
              <p:cNvSpPr/>
              <p:nvPr/>
            </p:nvSpPr>
            <p:spPr bwMode="auto">
              <a:xfrm>
                <a:off x="5256792" y="2992956"/>
                <a:ext cx="899384" cy="305638"/>
              </a:xfrm>
              <a:prstGeom prst="stripedRightArrow">
                <a:avLst>
                  <a:gd name="adj1" fmla="val 69578"/>
                  <a:gd name="adj2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 dirty="0"/>
              </a:p>
            </p:txBody>
          </p:sp>
          <p:sp>
            <p:nvSpPr>
              <p:cNvPr id="62" name="虚尾箭头 61"/>
              <p:cNvSpPr/>
              <p:nvPr/>
            </p:nvSpPr>
            <p:spPr bwMode="auto">
              <a:xfrm>
                <a:off x="5256792" y="4474790"/>
                <a:ext cx="899384" cy="321603"/>
              </a:xfrm>
              <a:prstGeom prst="stripedRightArrow">
                <a:avLst>
                  <a:gd name="adj1" fmla="val 69578"/>
                  <a:gd name="adj2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63" name="虚尾箭头 62"/>
              <p:cNvSpPr/>
              <p:nvPr/>
            </p:nvSpPr>
            <p:spPr bwMode="auto">
              <a:xfrm>
                <a:off x="5256792" y="3741857"/>
                <a:ext cx="899384" cy="305637"/>
              </a:xfrm>
              <a:prstGeom prst="stripedRightArrow">
                <a:avLst>
                  <a:gd name="adj1" fmla="val 69578"/>
                  <a:gd name="adj2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5364088" y="2708920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10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64088" y="3501008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15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64088" y="4204603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50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32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  <p:bldP spid="64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微营销大赛介绍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920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7116" name="Picture 1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6" name="组合 5"/>
          <p:cNvGrpSpPr/>
          <p:nvPr/>
        </p:nvGrpSpPr>
        <p:grpSpPr>
          <a:xfrm>
            <a:off x="397050" y="1628800"/>
            <a:ext cx="1726678" cy="452438"/>
            <a:chOff x="397050" y="1628800"/>
            <a:chExt cx="1726678" cy="452438"/>
          </a:xfrm>
        </p:grpSpPr>
        <p:sp>
          <p:nvSpPr>
            <p:cNvPr id="29" name="矩形 28"/>
            <p:cNvSpPr/>
            <p:nvPr/>
          </p:nvSpPr>
          <p:spPr bwMode="auto">
            <a:xfrm>
              <a:off x="467544" y="1628800"/>
              <a:ext cx="1591915" cy="452438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9205" name="TextBox 6"/>
            <p:cNvSpPr txBox="1">
              <a:spLocks noChangeArrowheads="1"/>
            </p:cNvSpPr>
            <p:nvPr/>
          </p:nvSpPr>
          <p:spPr bwMode="auto">
            <a:xfrm>
              <a:off x="397050" y="1628800"/>
              <a:ext cx="1726678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【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成绩评定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】</a:t>
              </a:r>
              <a:endParaRPr lang="zh-CN" altLang="zh-CN" sz="2000" dirty="0">
                <a:solidFill>
                  <a:schemeClr val="bg1"/>
                </a:solidFill>
                <a:latin typeface="+mn-ea"/>
                <a:ea typeface="+mn-ea"/>
                <a:cs typeface="华康俪金黑W8(P)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94884" y="3099732"/>
            <a:ext cx="3494898" cy="3785652"/>
            <a:chOff x="5494884" y="3099732"/>
            <a:chExt cx="3494898" cy="3785652"/>
          </a:xfrm>
        </p:grpSpPr>
        <p:sp>
          <p:nvSpPr>
            <p:cNvPr id="49196" name="Rectangle 23"/>
            <p:cNvSpPr>
              <a:spLocks noChangeArrowheads="1"/>
            </p:cNvSpPr>
            <p:nvPr/>
          </p:nvSpPr>
          <p:spPr bwMode="auto">
            <a:xfrm>
              <a:off x="5508104" y="3099732"/>
              <a:ext cx="3481678" cy="378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 </a:t>
              </a:r>
              <a:r>
                <a:rPr lang="en-US" altLang="zh-CN" sz="1600" dirty="0">
                  <a:latin typeface="微软雅黑" pitchFamily="34" charset="-122"/>
                </a:rPr>
                <a:t>A</a:t>
              </a:r>
              <a:r>
                <a:rPr lang="zh-CN" altLang="en-US" sz="1600" dirty="0">
                  <a:latin typeface="微软雅黑" pitchFamily="34" charset="-122"/>
                </a:rPr>
                <a:t>、初赛阶段评分标准：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作品部分（</a:t>
              </a:r>
              <a:r>
                <a:rPr lang="en-US" altLang="zh-CN" sz="1600" dirty="0">
                  <a:latin typeface="微软雅黑" pitchFamily="34" charset="-122"/>
                </a:rPr>
                <a:t>90</a:t>
              </a:r>
              <a:r>
                <a:rPr lang="zh-CN" altLang="en-US" sz="1600" dirty="0">
                  <a:latin typeface="微软雅黑" pitchFamily="34" charset="-122"/>
                </a:rPr>
                <a:t>分）</a:t>
              </a:r>
              <a:r>
                <a:rPr lang="en-US" altLang="zh-CN" sz="1600" dirty="0">
                  <a:latin typeface="微软雅黑" pitchFamily="34" charset="-122"/>
                </a:rPr>
                <a:t>+</a:t>
              </a:r>
              <a:r>
                <a:rPr lang="zh-CN" altLang="en-US" sz="1600" dirty="0">
                  <a:latin typeface="微软雅黑" pitchFamily="34" charset="-122"/>
                </a:rPr>
                <a:t>实施效果（</a:t>
              </a:r>
              <a:r>
                <a:rPr lang="en-US" altLang="zh-CN" sz="1600" dirty="0">
                  <a:latin typeface="微软雅黑" pitchFamily="34" charset="-122"/>
                </a:rPr>
                <a:t>10</a:t>
              </a:r>
              <a:r>
                <a:rPr lang="zh-CN" altLang="en-US" sz="1600" dirty="0">
                  <a:latin typeface="微软雅黑" pitchFamily="34" charset="-122"/>
                </a:rPr>
                <a:t>分</a:t>
              </a:r>
              <a:r>
                <a:rPr lang="zh-CN" altLang="en-US" sz="1600" dirty="0" smtClean="0">
                  <a:latin typeface="微软雅黑" pitchFamily="34" charset="-122"/>
                </a:rPr>
                <a:t>）</a:t>
              </a:r>
              <a:endParaRPr lang="en-US" altLang="zh-CN" sz="1600" dirty="0" smtClean="0">
                <a:latin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 smtClean="0">
                  <a:latin typeface="微软雅黑" pitchFamily="34" charset="-122"/>
                </a:rPr>
                <a:t>B</a:t>
              </a:r>
              <a:r>
                <a:rPr lang="zh-CN" altLang="en-US" sz="1600" dirty="0">
                  <a:latin typeface="微软雅黑" pitchFamily="34" charset="-122"/>
                </a:rPr>
                <a:t>、复赛阶段评分标准：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作品部分（</a:t>
              </a:r>
              <a:r>
                <a:rPr lang="en-US" altLang="zh-CN" sz="1600" dirty="0">
                  <a:latin typeface="微软雅黑" pitchFamily="34" charset="-122"/>
                </a:rPr>
                <a:t>80</a:t>
              </a:r>
              <a:r>
                <a:rPr lang="zh-CN" altLang="en-US" sz="1600" dirty="0">
                  <a:latin typeface="微软雅黑" pitchFamily="34" charset="-122"/>
                </a:rPr>
                <a:t>分）</a:t>
              </a:r>
              <a:r>
                <a:rPr lang="en-US" altLang="zh-CN" sz="1600" dirty="0">
                  <a:latin typeface="微软雅黑" pitchFamily="34" charset="-122"/>
                </a:rPr>
                <a:t>+</a:t>
              </a:r>
              <a:r>
                <a:rPr lang="zh-CN" altLang="en-US" sz="1600" dirty="0">
                  <a:latin typeface="微软雅黑" pitchFamily="34" charset="-122"/>
                </a:rPr>
                <a:t>实施效果（</a:t>
              </a:r>
              <a:r>
                <a:rPr lang="en-US" altLang="zh-CN" sz="1600" dirty="0">
                  <a:latin typeface="微软雅黑" pitchFamily="34" charset="-122"/>
                </a:rPr>
                <a:t>20</a:t>
              </a:r>
              <a:r>
                <a:rPr lang="zh-CN" altLang="en-US" sz="1600" dirty="0">
                  <a:latin typeface="微软雅黑" pitchFamily="34" charset="-122"/>
                </a:rPr>
                <a:t>分</a:t>
              </a:r>
              <a:r>
                <a:rPr lang="zh-CN" altLang="en-US" sz="1600" dirty="0" smtClean="0">
                  <a:latin typeface="微软雅黑" pitchFamily="34" charset="-122"/>
                </a:rPr>
                <a:t>）</a:t>
              </a:r>
              <a:endParaRPr lang="en-US" altLang="zh-CN" sz="1600" dirty="0" smtClean="0">
                <a:latin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 smtClean="0">
                  <a:latin typeface="微软雅黑" pitchFamily="34" charset="-122"/>
                </a:rPr>
                <a:t>C</a:t>
              </a:r>
              <a:r>
                <a:rPr lang="zh-CN" altLang="en-US" sz="1600" dirty="0">
                  <a:latin typeface="微软雅黑" pitchFamily="34" charset="-122"/>
                </a:rPr>
                <a:t>、决赛阶段</a:t>
              </a:r>
              <a:endParaRPr lang="en-US" altLang="zh-CN" sz="1600" dirty="0">
                <a:latin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第一阶段评分标准：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作品部分（</a:t>
              </a:r>
              <a:r>
                <a:rPr lang="en-US" altLang="zh-CN" sz="1600" dirty="0">
                  <a:latin typeface="微软雅黑" pitchFamily="34" charset="-122"/>
                </a:rPr>
                <a:t>70</a:t>
              </a:r>
              <a:r>
                <a:rPr lang="zh-CN" altLang="en-US" sz="1600" dirty="0">
                  <a:latin typeface="微软雅黑" pitchFamily="34" charset="-122"/>
                </a:rPr>
                <a:t>分）</a:t>
              </a:r>
              <a:r>
                <a:rPr lang="en-US" altLang="zh-CN" sz="1600" dirty="0">
                  <a:latin typeface="微软雅黑" pitchFamily="34" charset="-122"/>
                </a:rPr>
                <a:t>+</a:t>
              </a:r>
              <a:r>
                <a:rPr lang="zh-CN" altLang="en-US" sz="1600" dirty="0">
                  <a:latin typeface="微软雅黑" pitchFamily="34" charset="-122"/>
                </a:rPr>
                <a:t>实施效果（</a:t>
              </a:r>
              <a:r>
                <a:rPr lang="en-US" altLang="zh-CN" sz="1600" dirty="0">
                  <a:latin typeface="微软雅黑" pitchFamily="34" charset="-122"/>
                </a:rPr>
                <a:t>30</a:t>
              </a:r>
              <a:r>
                <a:rPr lang="zh-CN" altLang="en-US" sz="1600" dirty="0" smtClean="0">
                  <a:latin typeface="微软雅黑" pitchFamily="34" charset="-122"/>
                </a:rPr>
                <a:t>分）</a:t>
              </a:r>
              <a:endParaRPr lang="en-US" altLang="zh-CN" sz="1600" dirty="0" smtClean="0">
                <a:latin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latin typeface="微软雅黑" pitchFamily="34" charset="-122"/>
                </a:rPr>
                <a:t>答辩</a:t>
              </a:r>
              <a:r>
                <a:rPr lang="zh-CN" altLang="en-US" sz="1600" dirty="0">
                  <a:latin typeface="微软雅黑" pitchFamily="34" charset="-122"/>
                </a:rPr>
                <a:t>阶段评分标准：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1600" dirty="0" smtClean="0">
                  <a:latin typeface="微软雅黑" pitchFamily="34" charset="-122"/>
                </a:rPr>
                <a:t>作品部分（</a:t>
              </a:r>
              <a:r>
                <a:rPr lang="en-US" altLang="zh-CN" sz="1600" dirty="0">
                  <a:latin typeface="微软雅黑" pitchFamily="34" charset="-122"/>
                </a:rPr>
                <a:t>6</a:t>
              </a:r>
              <a:r>
                <a:rPr lang="en-US" altLang="zh-CN" sz="1600" dirty="0" smtClean="0">
                  <a:latin typeface="微软雅黑" pitchFamily="34" charset="-122"/>
                </a:rPr>
                <a:t>0</a:t>
              </a:r>
              <a:r>
                <a:rPr lang="zh-CN" altLang="zh-CN" sz="1600" dirty="0" smtClean="0">
                  <a:latin typeface="微软雅黑" pitchFamily="34" charset="-122"/>
                </a:rPr>
                <a:t>分）</a:t>
              </a:r>
              <a:r>
                <a:rPr lang="en-US" altLang="zh-CN" sz="1600" dirty="0" smtClean="0">
                  <a:latin typeface="微软雅黑" pitchFamily="34" charset="-122"/>
                </a:rPr>
                <a:t>+</a:t>
              </a:r>
              <a:r>
                <a:rPr lang="zh-CN" altLang="zh-CN" sz="1600" dirty="0" smtClean="0">
                  <a:latin typeface="微软雅黑" pitchFamily="34" charset="-122"/>
                </a:rPr>
                <a:t>传播效果（</a:t>
              </a:r>
              <a:r>
                <a:rPr lang="en-US" altLang="zh-CN" sz="1600" dirty="0" smtClean="0">
                  <a:latin typeface="微软雅黑" pitchFamily="34" charset="-122"/>
                </a:rPr>
                <a:t>30</a:t>
              </a:r>
              <a:r>
                <a:rPr lang="zh-CN" altLang="zh-CN" sz="1600" dirty="0" smtClean="0">
                  <a:latin typeface="微软雅黑" pitchFamily="34" charset="-122"/>
                </a:rPr>
                <a:t>分）</a:t>
              </a:r>
              <a:r>
                <a:rPr lang="en-US" altLang="zh-CN" sz="1600" dirty="0" smtClean="0">
                  <a:latin typeface="微软雅黑" pitchFamily="34" charset="-122"/>
                </a:rPr>
                <a:t>+</a:t>
              </a:r>
              <a:r>
                <a:rPr lang="zh-CN" altLang="en-US" sz="1600" dirty="0" smtClean="0">
                  <a:latin typeface="微软雅黑" pitchFamily="34" charset="-122"/>
                </a:rPr>
                <a:t>网络投票（</a:t>
              </a:r>
              <a:r>
                <a:rPr lang="en-US" altLang="zh-CN" sz="1600" dirty="0" smtClean="0">
                  <a:latin typeface="微软雅黑" pitchFamily="34" charset="-122"/>
                </a:rPr>
                <a:t>10</a:t>
              </a:r>
              <a:r>
                <a:rPr lang="zh-CN" altLang="en-US" sz="1600" dirty="0">
                  <a:latin typeface="微软雅黑" pitchFamily="34" charset="-122"/>
                </a:rPr>
                <a:t>分</a:t>
              </a:r>
              <a:r>
                <a:rPr lang="zh-CN" altLang="en-US" sz="1600" dirty="0" smtClean="0">
                  <a:latin typeface="微软雅黑" pitchFamily="34" charset="-122"/>
                </a:rPr>
                <a:t>）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  <p:sp>
          <p:nvSpPr>
            <p:cNvPr id="49197" name="Line 24"/>
            <p:cNvSpPr>
              <a:spLocks noChangeShapeType="1"/>
            </p:cNvSpPr>
            <p:nvPr/>
          </p:nvSpPr>
          <p:spPr bwMode="auto">
            <a:xfrm>
              <a:off x="5494884" y="3284984"/>
              <a:ext cx="6610" cy="3503112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198" name="组合 4"/>
          <p:cNvGrpSpPr>
            <a:grpSpLocks/>
          </p:cNvGrpSpPr>
          <p:nvPr/>
        </p:nvGrpSpPr>
        <p:grpSpPr bwMode="auto">
          <a:xfrm>
            <a:off x="3121276" y="4616550"/>
            <a:ext cx="2242812" cy="1692770"/>
            <a:chOff x="658736" y="2464565"/>
            <a:chExt cx="2242569" cy="1692170"/>
          </a:xfrm>
        </p:grpSpPr>
        <p:sp>
          <p:nvSpPr>
            <p:cNvPr id="49202" name="Line 25"/>
            <p:cNvSpPr>
              <a:spLocks noChangeShapeType="1"/>
            </p:cNvSpPr>
            <p:nvPr/>
          </p:nvSpPr>
          <p:spPr bwMode="auto">
            <a:xfrm>
              <a:off x="658736" y="2536548"/>
              <a:ext cx="25767" cy="153887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203" name="Rectangle 26"/>
            <p:cNvSpPr>
              <a:spLocks noChangeArrowheads="1"/>
            </p:cNvSpPr>
            <p:nvPr/>
          </p:nvSpPr>
          <p:spPr bwMode="auto">
            <a:xfrm>
              <a:off x="683568" y="2464565"/>
              <a:ext cx="2217737" cy="1692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作品部分：作品与青岛啤酒的切合度、创意性、质量等。</a:t>
              </a:r>
              <a:endParaRPr lang="en-US" altLang="zh-CN" sz="1600" dirty="0">
                <a:latin typeface="微软雅黑" pitchFamily="34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 dirty="0">
                  <a:latin typeface="微软雅黑" pitchFamily="34" charset="-122"/>
                </a:rPr>
                <a:t>传播效果</a:t>
              </a:r>
              <a:r>
                <a:rPr lang="zh-CN" altLang="en-US" sz="1600" dirty="0" smtClean="0">
                  <a:latin typeface="微软雅黑" pitchFamily="34" charset="-122"/>
                </a:rPr>
                <a:t>：</a:t>
              </a:r>
              <a:r>
                <a:rPr lang="zh-CN" altLang="zh-CN" sz="1600" dirty="0" smtClean="0"/>
                <a:t>作品的评论量、转发分享量及阅读量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</p:grpSp>
      <p:grpSp>
        <p:nvGrpSpPr>
          <p:cNvPr id="49199" name="组合 5"/>
          <p:cNvGrpSpPr>
            <a:grpSpLocks/>
          </p:cNvGrpSpPr>
          <p:nvPr/>
        </p:nvGrpSpPr>
        <p:grpSpPr bwMode="auto">
          <a:xfrm>
            <a:off x="606425" y="2957513"/>
            <a:ext cx="2156058" cy="1279966"/>
            <a:chOff x="3419872" y="5479986"/>
            <a:chExt cx="2155825" cy="1279512"/>
          </a:xfrm>
        </p:grpSpPr>
        <p:sp>
          <p:nvSpPr>
            <p:cNvPr id="49200" name="Line 27"/>
            <p:cNvSpPr>
              <a:spLocks noChangeShapeType="1"/>
            </p:cNvSpPr>
            <p:nvPr/>
          </p:nvSpPr>
          <p:spPr bwMode="auto">
            <a:xfrm flipH="1">
              <a:off x="3419872" y="5513845"/>
              <a:ext cx="2370" cy="1230244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201" name="Rectangle 28"/>
            <p:cNvSpPr>
              <a:spLocks noChangeArrowheads="1"/>
            </p:cNvSpPr>
            <p:nvPr/>
          </p:nvSpPr>
          <p:spPr bwMode="auto">
            <a:xfrm>
              <a:off x="3419872" y="5479986"/>
              <a:ext cx="2155825" cy="127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50000"/>
                </a:spcBef>
                <a:buNone/>
              </a:pPr>
              <a:r>
                <a:rPr lang="zh-CN" altLang="zh-CN" sz="1600" dirty="0" smtClean="0">
                  <a:latin typeface="+mn-ea"/>
                  <a:ea typeface="+mn-ea"/>
                </a:rPr>
                <a:t>有助于提升青岛啤酒品牌形象。</a:t>
              </a:r>
              <a:endParaRPr lang="en-US" altLang="zh-CN" sz="1600" dirty="0" smtClean="0">
                <a:latin typeface="+mn-ea"/>
                <a:ea typeface="+mn-ea"/>
              </a:endParaRPr>
            </a:p>
            <a:p>
              <a:pPr eaLnBrk="1" hangingPunct="1">
                <a:lnSpc>
                  <a:spcPct val="110000"/>
                </a:lnSpc>
                <a:spcBef>
                  <a:spcPct val="50000"/>
                </a:spcBef>
                <a:buNone/>
              </a:pPr>
              <a:r>
                <a:rPr lang="zh-CN" altLang="en-US" sz="1600" dirty="0" smtClean="0">
                  <a:latin typeface="+mn-ea"/>
                  <a:ea typeface="+mn-ea"/>
                </a:rPr>
                <a:t>在新媒体平台</a:t>
              </a:r>
              <a:r>
                <a:rPr lang="zh-CN" altLang="zh-CN" sz="1600" dirty="0" smtClean="0">
                  <a:latin typeface="+mn-ea"/>
                  <a:ea typeface="+mn-ea"/>
                </a:rPr>
                <a:t>传播效果真实有效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1520" y="1682750"/>
            <a:ext cx="7438330" cy="4986610"/>
            <a:chOff x="251520" y="1682750"/>
            <a:chExt cx="7438330" cy="4986610"/>
          </a:xfrm>
        </p:grpSpPr>
        <p:grpSp>
          <p:nvGrpSpPr>
            <p:cNvPr id="49161" name="Group 3"/>
            <p:cNvGrpSpPr>
              <a:grpSpLocks/>
            </p:cNvGrpSpPr>
            <p:nvPr/>
          </p:nvGrpSpPr>
          <p:grpSpPr bwMode="auto">
            <a:xfrm>
              <a:off x="6096000" y="1682750"/>
              <a:ext cx="1593850" cy="1266825"/>
              <a:chOff x="0" y="0"/>
              <a:chExt cx="937" cy="692"/>
            </a:xfrm>
          </p:grpSpPr>
          <p:sp>
            <p:nvSpPr>
              <p:cNvPr id="49194" name="AutoShape 4"/>
              <p:cNvSpPr>
                <a:spLocks/>
              </p:cNvSpPr>
              <p:nvPr/>
            </p:nvSpPr>
            <p:spPr bwMode="auto">
              <a:xfrm>
                <a:off x="0" y="0"/>
                <a:ext cx="937" cy="6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21600 w 21600"/>
                  <a:gd name="T22" fmla="*/ 10800 h 21600"/>
                  <a:gd name="T23" fmla="*/ 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11434" y="10800"/>
                    </a:moveTo>
                    <a:cubicBezTo>
                      <a:pt x="11434" y="11150"/>
                      <a:pt x="11150" y="11434"/>
                      <a:pt x="10800" y="11434"/>
                    </a:cubicBezTo>
                    <a:cubicBezTo>
                      <a:pt x="10449" y="11434"/>
                      <a:pt x="10166" y="11150"/>
                      <a:pt x="10166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lnTo>
                      <a:pt x="11434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2346"/>
                  </a:gs>
                  <a:gs pos="50000">
                    <a:srgbClr val="001121"/>
                  </a:gs>
                  <a:gs pos="100000">
                    <a:srgbClr val="00234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95" name="Oval 5"/>
              <p:cNvSpPr>
                <a:spLocks noChangeArrowheads="1"/>
              </p:cNvSpPr>
              <p:nvPr/>
            </p:nvSpPr>
            <p:spPr bwMode="auto">
              <a:xfrm>
                <a:off x="0" y="279"/>
                <a:ext cx="937" cy="145"/>
              </a:xfrm>
              <a:prstGeom prst="ellipse">
                <a:avLst/>
              </a:prstGeom>
              <a:gradFill rotWithShape="1">
                <a:gsLst>
                  <a:gs pos="0">
                    <a:srgbClr val="002346"/>
                  </a:gs>
                  <a:gs pos="100000">
                    <a:srgbClr val="435D7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49162" name="Text Box 6"/>
            <p:cNvSpPr txBox="1">
              <a:spLocks noChangeArrowheads="1"/>
            </p:cNvSpPr>
            <p:nvPr/>
          </p:nvSpPr>
          <p:spPr bwMode="auto">
            <a:xfrm>
              <a:off x="6169025" y="2371725"/>
              <a:ext cx="1503362" cy="415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</a:rPr>
                <a:t>Top3.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</a:rPr>
                <a:t>评分标准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pic>
          <p:nvPicPr>
            <p:cNvPr id="49163" name="Picture 7" descr="shadow_1_m"/>
            <p:cNvPicPr>
              <a:picLocks noChangeAspect="1" noChangeArrowheads="1"/>
            </p:cNvPicPr>
            <p:nvPr/>
          </p:nvPicPr>
          <p:blipFill>
            <a:blip r:embed="rId4" cstate="print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6350" y="2957512"/>
              <a:ext cx="668337" cy="12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4" name="Oval 8"/>
            <p:cNvSpPr>
              <a:spLocks noChangeArrowheads="1"/>
            </p:cNvSpPr>
            <p:nvPr/>
          </p:nvSpPr>
          <p:spPr bwMode="auto">
            <a:xfrm rot="3125284" flipH="1">
              <a:off x="6184900" y="2717799"/>
              <a:ext cx="96838" cy="42863"/>
            </a:xfrm>
            <a:prstGeom prst="ellipse">
              <a:avLst/>
            </a:prstGeom>
            <a:gradFill rotWithShape="1">
              <a:gsLst>
                <a:gs pos="0">
                  <a:srgbClr val="6E99C0"/>
                </a:gs>
                <a:gs pos="50000">
                  <a:srgbClr val="161F26"/>
                </a:gs>
                <a:gs pos="100000">
                  <a:srgbClr val="6E99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endParaRPr lang="zh-CN" altLang="en-US" sz="2000">
                <a:latin typeface="微软雅黑" pitchFamily="34" charset="-122"/>
              </a:endParaRPr>
            </a:p>
          </p:txBody>
        </p:sp>
        <p:sp>
          <p:nvSpPr>
            <p:cNvPr id="49165" name="Freeform 9"/>
            <p:cNvSpPr>
              <a:spLocks/>
            </p:cNvSpPr>
            <p:nvPr/>
          </p:nvSpPr>
          <p:spPr bwMode="auto">
            <a:xfrm rot="14718398">
              <a:off x="5472112" y="2265362"/>
              <a:ext cx="98425" cy="1577975"/>
            </a:xfrm>
            <a:custGeom>
              <a:avLst/>
              <a:gdLst>
                <a:gd name="T0" fmla="*/ 0 w 291"/>
                <a:gd name="T1" fmla="*/ 0 h 1199"/>
                <a:gd name="T2" fmla="*/ 2147483647 w 291"/>
                <a:gd name="T3" fmla="*/ 0 h 1199"/>
                <a:gd name="T4" fmla="*/ 2147483647 w 291"/>
                <a:gd name="T5" fmla="*/ 2147483647 h 1199"/>
                <a:gd name="T6" fmla="*/ 2147483647 w 291"/>
                <a:gd name="T7" fmla="*/ 2147483647 h 1199"/>
                <a:gd name="T8" fmla="*/ 0 w 291"/>
                <a:gd name="T9" fmla="*/ 0 h 11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199"/>
                <a:gd name="T17" fmla="*/ 291 w 291"/>
                <a:gd name="T18" fmla="*/ 1199 h 11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199">
                  <a:moveTo>
                    <a:pt x="0" y="0"/>
                  </a:moveTo>
                  <a:lnTo>
                    <a:pt x="291" y="0"/>
                  </a:lnTo>
                  <a:lnTo>
                    <a:pt x="180" y="1199"/>
                  </a:lnTo>
                  <a:lnTo>
                    <a:pt x="81" y="119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6E99C0"/>
                </a:gs>
                <a:gs pos="50000">
                  <a:srgbClr val="506F8B"/>
                </a:gs>
                <a:gs pos="100000">
                  <a:srgbClr val="6E99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166" name="Group 10"/>
            <p:cNvGrpSpPr>
              <a:grpSpLocks/>
            </p:cNvGrpSpPr>
            <p:nvPr/>
          </p:nvGrpSpPr>
          <p:grpSpPr bwMode="auto">
            <a:xfrm>
              <a:off x="3124200" y="2493962"/>
              <a:ext cx="1816100" cy="1452563"/>
              <a:chOff x="0" y="0"/>
              <a:chExt cx="937" cy="692"/>
            </a:xfrm>
          </p:grpSpPr>
          <p:sp>
            <p:nvSpPr>
              <p:cNvPr id="49192" name="AutoShape 11"/>
              <p:cNvSpPr>
                <a:spLocks/>
              </p:cNvSpPr>
              <p:nvPr/>
            </p:nvSpPr>
            <p:spPr bwMode="auto">
              <a:xfrm>
                <a:off x="0" y="0"/>
                <a:ext cx="937" cy="6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21600 w 21600"/>
                  <a:gd name="T22" fmla="*/ 10800 h 21600"/>
                  <a:gd name="T23" fmla="*/ 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11434" y="10800"/>
                    </a:moveTo>
                    <a:cubicBezTo>
                      <a:pt x="11434" y="11150"/>
                      <a:pt x="11150" y="11434"/>
                      <a:pt x="10800" y="11434"/>
                    </a:cubicBezTo>
                    <a:cubicBezTo>
                      <a:pt x="10449" y="11434"/>
                      <a:pt x="10166" y="11150"/>
                      <a:pt x="10166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lnTo>
                      <a:pt x="11434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689D"/>
                  </a:gs>
                  <a:gs pos="50000">
                    <a:srgbClr val="18314A"/>
                  </a:gs>
                  <a:gs pos="100000">
                    <a:srgbClr val="33689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93" name="Oval 12"/>
              <p:cNvSpPr>
                <a:spLocks noChangeArrowheads="1"/>
              </p:cNvSpPr>
              <p:nvPr/>
            </p:nvSpPr>
            <p:spPr bwMode="auto">
              <a:xfrm>
                <a:off x="0" y="279"/>
                <a:ext cx="937" cy="145"/>
              </a:xfrm>
              <a:prstGeom prst="ellipse">
                <a:avLst/>
              </a:prstGeom>
              <a:gradFill rotWithShape="1">
                <a:gsLst>
                  <a:gs pos="0">
                    <a:srgbClr val="33689D"/>
                  </a:gs>
                  <a:gs pos="100000">
                    <a:srgbClr val="6990B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49167" name="Text Box 13"/>
            <p:cNvSpPr txBox="1">
              <a:spLocks noChangeArrowheads="1"/>
            </p:cNvSpPr>
            <p:nvPr/>
          </p:nvSpPr>
          <p:spPr bwMode="auto">
            <a:xfrm>
              <a:off x="3314700" y="3300412"/>
              <a:ext cx="1425575" cy="415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</a:rPr>
                <a:t>Top2.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</a:rPr>
                <a:t>评分要素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9169" name="Oval 15"/>
            <p:cNvSpPr>
              <a:spLocks noChangeArrowheads="1"/>
            </p:cNvSpPr>
            <p:nvPr/>
          </p:nvSpPr>
          <p:spPr bwMode="auto">
            <a:xfrm rot="3125284">
              <a:off x="3309144" y="3644105"/>
              <a:ext cx="177800" cy="42863"/>
            </a:xfrm>
            <a:prstGeom prst="ellipse">
              <a:avLst/>
            </a:prstGeom>
            <a:gradFill rotWithShape="1">
              <a:gsLst>
                <a:gs pos="0">
                  <a:srgbClr val="6E99C0"/>
                </a:gs>
                <a:gs pos="50000">
                  <a:srgbClr val="161F26"/>
                </a:gs>
                <a:gs pos="100000">
                  <a:srgbClr val="6E99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endParaRPr lang="zh-CN" altLang="en-US" sz="2000">
                <a:latin typeface="微软雅黑" pitchFamily="34" charset="-122"/>
              </a:endParaRPr>
            </a:p>
          </p:txBody>
        </p:sp>
        <p:sp>
          <p:nvSpPr>
            <p:cNvPr id="49170" name="Freeform 16"/>
            <p:cNvSpPr>
              <a:spLocks/>
            </p:cNvSpPr>
            <p:nvPr/>
          </p:nvSpPr>
          <p:spPr bwMode="auto">
            <a:xfrm rot="13004873">
              <a:off x="2517775" y="3398837"/>
              <a:ext cx="327025" cy="2379663"/>
            </a:xfrm>
            <a:custGeom>
              <a:avLst/>
              <a:gdLst>
                <a:gd name="T0" fmla="*/ 0 w 291"/>
                <a:gd name="T1" fmla="*/ 0 h 1199"/>
                <a:gd name="T2" fmla="*/ 2147483647 w 291"/>
                <a:gd name="T3" fmla="*/ 0 h 1199"/>
                <a:gd name="T4" fmla="*/ 2147483647 w 291"/>
                <a:gd name="T5" fmla="*/ 2147483647 h 1199"/>
                <a:gd name="T6" fmla="*/ 2147483647 w 291"/>
                <a:gd name="T7" fmla="*/ 2147483647 h 1199"/>
                <a:gd name="T8" fmla="*/ 0 w 291"/>
                <a:gd name="T9" fmla="*/ 0 h 11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199"/>
                <a:gd name="T17" fmla="*/ 291 w 291"/>
                <a:gd name="T18" fmla="*/ 1199 h 11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199">
                  <a:moveTo>
                    <a:pt x="0" y="0"/>
                  </a:moveTo>
                  <a:lnTo>
                    <a:pt x="291" y="0"/>
                  </a:lnTo>
                  <a:lnTo>
                    <a:pt x="180" y="1199"/>
                  </a:lnTo>
                  <a:lnTo>
                    <a:pt x="81" y="119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6E99C0"/>
                </a:gs>
                <a:gs pos="50000">
                  <a:srgbClr val="506F8B"/>
                </a:gs>
                <a:gs pos="100000">
                  <a:srgbClr val="6E99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171" name="Group 17"/>
            <p:cNvGrpSpPr>
              <a:grpSpLocks/>
            </p:cNvGrpSpPr>
            <p:nvPr/>
          </p:nvGrpSpPr>
          <p:grpSpPr bwMode="auto">
            <a:xfrm>
              <a:off x="251520" y="4577035"/>
              <a:ext cx="2628900" cy="2092325"/>
              <a:chOff x="0" y="0"/>
              <a:chExt cx="937" cy="692"/>
            </a:xfrm>
          </p:grpSpPr>
          <p:sp>
            <p:nvSpPr>
              <p:cNvPr id="49190" name="AutoShape 18"/>
              <p:cNvSpPr>
                <a:spLocks/>
              </p:cNvSpPr>
              <p:nvPr/>
            </p:nvSpPr>
            <p:spPr bwMode="auto">
              <a:xfrm>
                <a:off x="0" y="0"/>
                <a:ext cx="937" cy="6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21600 w 21600"/>
                  <a:gd name="T22" fmla="*/ 10800 h 21600"/>
                  <a:gd name="T23" fmla="*/ 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11434" y="10800"/>
                    </a:moveTo>
                    <a:cubicBezTo>
                      <a:pt x="11434" y="11150"/>
                      <a:pt x="11150" y="11434"/>
                      <a:pt x="10800" y="11434"/>
                    </a:cubicBezTo>
                    <a:cubicBezTo>
                      <a:pt x="10449" y="11434"/>
                      <a:pt x="10166" y="11150"/>
                      <a:pt x="10166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lnTo>
                      <a:pt x="11434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CC"/>
                  </a:gs>
                  <a:gs pos="50000">
                    <a:srgbClr val="004961"/>
                  </a:gs>
                  <a:gs pos="100000">
                    <a:srgbClr val="0099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91" name="Oval 19"/>
              <p:cNvSpPr>
                <a:spLocks noChangeArrowheads="1"/>
              </p:cNvSpPr>
              <p:nvPr/>
            </p:nvSpPr>
            <p:spPr bwMode="auto">
              <a:xfrm>
                <a:off x="0" y="279"/>
                <a:ext cx="937" cy="145"/>
              </a:xfrm>
              <a:prstGeom prst="ellipse">
                <a:avLst/>
              </a:prstGeom>
              <a:gradFill rotWithShape="1">
                <a:gsLst>
                  <a:gs pos="0">
                    <a:srgbClr val="0099CC"/>
                  </a:gs>
                  <a:gs pos="100000">
                    <a:srgbClr val="76C8E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49172" name="Text Box 20"/>
            <p:cNvSpPr txBox="1">
              <a:spLocks noChangeArrowheads="1"/>
            </p:cNvSpPr>
            <p:nvPr/>
          </p:nvSpPr>
          <p:spPr bwMode="auto">
            <a:xfrm>
              <a:off x="740470" y="5980385"/>
              <a:ext cx="1627187" cy="415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</a:rPr>
                <a:t>Top1.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</a:rPr>
                <a:t>作品要求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9173" name="AutoShape 21"/>
            <p:cNvSpPr>
              <a:spLocks noChangeArrowheads="1"/>
            </p:cNvSpPr>
            <p:nvPr/>
          </p:nvSpPr>
          <p:spPr bwMode="auto">
            <a:xfrm flipH="1">
              <a:off x="1850132" y="4751660"/>
              <a:ext cx="828675" cy="596900"/>
            </a:xfrm>
            <a:prstGeom prst="curvedRightArrow">
              <a:avLst>
                <a:gd name="adj1" fmla="val 19583"/>
                <a:gd name="adj2" fmla="val 44676"/>
                <a:gd name="adj3" fmla="val 39194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endParaRPr lang="zh-CN" altLang="en-US" sz="2000">
                <a:latin typeface="微软雅黑" pitchFamily="34" charset="-122"/>
              </a:endParaRPr>
            </a:p>
          </p:txBody>
        </p:sp>
        <p:grpSp>
          <p:nvGrpSpPr>
            <p:cNvPr id="49174" name="Group 29"/>
            <p:cNvGrpSpPr>
              <a:grpSpLocks/>
            </p:cNvGrpSpPr>
            <p:nvPr/>
          </p:nvGrpSpPr>
          <p:grpSpPr bwMode="auto">
            <a:xfrm rot="291726">
              <a:off x="969070" y="4111897"/>
              <a:ext cx="1270000" cy="1571625"/>
              <a:chOff x="0" y="0"/>
              <a:chExt cx="482" cy="596"/>
            </a:xfrm>
          </p:grpSpPr>
          <p:sp>
            <p:nvSpPr>
              <p:cNvPr id="49188" name="Oval 30"/>
              <p:cNvSpPr>
                <a:spLocks noChangeArrowheads="1"/>
              </p:cNvSpPr>
              <p:nvPr/>
            </p:nvSpPr>
            <p:spPr bwMode="auto">
              <a:xfrm>
                <a:off x="178" y="0"/>
                <a:ext cx="126" cy="123"/>
              </a:xfrm>
              <a:prstGeom prst="ellipse">
                <a:avLst/>
              </a:prstGeom>
              <a:solidFill>
                <a:srgbClr val="FEE3AC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65" lon="1500000" rev="0"/>
                </a:camera>
                <a:lightRig rig="legacyFlat2" dir="t"/>
              </a:scene3d>
              <a:sp3d extrusionH="87300" prstMaterial="legacyMatte">
                <a:bevelT w="13500" h="13500" prst="angle"/>
                <a:bevelB w="13500" h="13500" prst="angle"/>
                <a:extrusionClr>
                  <a:srgbClr val="FFB219"/>
                </a:extrusion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  <p:sp>
            <p:nvSpPr>
              <p:cNvPr id="49189" name="Freeform 31"/>
              <p:cNvSpPr>
                <a:spLocks/>
              </p:cNvSpPr>
              <p:nvPr/>
            </p:nvSpPr>
            <p:spPr bwMode="auto">
              <a:xfrm>
                <a:off x="0" y="18"/>
                <a:ext cx="482" cy="578"/>
              </a:xfrm>
              <a:custGeom>
                <a:avLst/>
                <a:gdLst>
                  <a:gd name="T0" fmla="*/ 0 w 3312"/>
                  <a:gd name="T1" fmla="*/ 0 h 3962"/>
                  <a:gd name="T2" fmla="*/ 0 w 3312"/>
                  <a:gd name="T3" fmla="*/ 0 h 3962"/>
                  <a:gd name="T4" fmla="*/ 0 w 3312"/>
                  <a:gd name="T5" fmla="*/ 0 h 3962"/>
                  <a:gd name="T6" fmla="*/ 0 w 3312"/>
                  <a:gd name="T7" fmla="*/ 0 h 3962"/>
                  <a:gd name="T8" fmla="*/ 0 w 3312"/>
                  <a:gd name="T9" fmla="*/ 0 h 3962"/>
                  <a:gd name="T10" fmla="*/ 0 w 3312"/>
                  <a:gd name="T11" fmla="*/ 0 h 3962"/>
                  <a:gd name="T12" fmla="*/ 0 w 3312"/>
                  <a:gd name="T13" fmla="*/ 0 h 3962"/>
                  <a:gd name="T14" fmla="*/ 0 w 3312"/>
                  <a:gd name="T15" fmla="*/ 0 h 3962"/>
                  <a:gd name="T16" fmla="*/ 0 w 3312"/>
                  <a:gd name="T17" fmla="*/ 0 h 3962"/>
                  <a:gd name="T18" fmla="*/ 0 w 3312"/>
                  <a:gd name="T19" fmla="*/ 0 h 3962"/>
                  <a:gd name="T20" fmla="*/ 0 w 3312"/>
                  <a:gd name="T21" fmla="*/ 0 h 3962"/>
                  <a:gd name="T22" fmla="*/ 0 w 3312"/>
                  <a:gd name="T23" fmla="*/ 0 h 3962"/>
                  <a:gd name="T24" fmla="*/ 0 w 3312"/>
                  <a:gd name="T25" fmla="*/ 0 h 3962"/>
                  <a:gd name="T26" fmla="*/ 0 w 3312"/>
                  <a:gd name="T27" fmla="*/ 0 h 3962"/>
                  <a:gd name="T28" fmla="*/ 0 w 3312"/>
                  <a:gd name="T29" fmla="*/ 0 h 3962"/>
                  <a:gd name="T30" fmla="*/ 0 w 3312"/>
                  <a:gd name="T31" fmla="*/ 0 h 3962"/>
                  <a:gd name="T32" fmla="*/ 0 w 3312"/>
                  <a:gd name="T33" fmla="*/ 0 h 3962"/>
                  <a:gd name="T34" fmla="*/ 0 w 3312"/>
                  <a:gd name="T35" fmla="*/ 0 h 3962"/>
                  <a:gd name="T36" fmla="*/ 0 w 3312"/>
                  <a:gd name="T37" fmla="*/ 0 h 3962"/>
                  <a:gd name="T38" fmla="*/ 0 w 3312"/>
                  <a:gd name="T39" fmla="*/ 0 h 3962"/>
                  <a:gd name="T40" fmla="*/ 0 w 3312"/>
                  <a:gd name="T41" fmla="*/ 0 h 3962"/>
                  <a:gd name="T42" fmla="*/ 0 w 3312"/>
                  <a:gd name="T43" fmla="*/ 0 h 3962"/>
                  <a:gd name="T44" fmla="*/ 0 w 3312"/>
                  <a:gd name="T45" fmla="*/ 0 h 3962"/>
                  <a:gd name="T46" fmla="*/ 0 w 3312"/>
                  <a:gd name="T47" fmla="*/ 0 h 396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312"/>
                  <a:gd name="T73" fmla="*/ 0 h 3962"/>
                  <a:gd name="T74" fmla="*/ 3312 w 3312"/>
                  <a:gd name="T75" fmla="*/ 3962 h 396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312" h="3962">
                    <a:moveTo>
                      <a:pt x="1376" y="696"/>
                    </a:moveTo>
                    <a:cubicBezTo>
                      <a:pt x="1401" y="795"/>
                      <a:pt x="1489" y="920"/>
                      <a:pt x="1639" y="920"/>
                    </a:cubicBezTo>
                    <a:cubicBezTo>
                      <a:pt x="1801" y="920"/>
                      <a:pt x="1876" y="795"/>
                      <a:pt x="1926" y="708"/>
                    </a:cubicBezTo>
                    <a:lnTo>
                      <a:pt x="2940" y="66"/>
                    </a:lnTo>
                    <a:cubicBezTo>
                      <a:pt x="3042" y="0"/>
                      <a:pt x="3142" y="16"/>
                      <a:pt x="3204" y="78"/>
                    </a:cubicBezTo>
                    <a:cubicBezTo>
                      <a:pt x="3267" y="140"/>
                      <a:pt x="3312" y="264"/>
                      <a:pt x="3072" y="444"/>
                    </a:cubicBezTo>
                    <a:lnTo>
                      <a:pt x="2139" y="1081"/>
                    </a:lnTo>
                    <a:lnTo>
                      <a:pt x="2476" y="2372"/>
                    </a:lnTo>
                    <a:lnTo>
                      <a:pt x="2251" y="2435"/>
                    </a:lnTo>
                    <a:lnTo>
                      <a:pt x="2614" y="3589"/>
                    </a:lnTo>
                    <a:cubicBezTo>
                      <a:pt x="2651" y="3751"/>
                      <a:pt x="2639" y="3863"/>
                      <a:pt x="2539" y="3925"/>
                    </a:cubicBezTo>
                    <a:cubicBezTo>
                      <a:pt x="2401" y="3962"/>
                      <a:pt x="2289" y="3863"/>
                      <a:pt x="2226" y="3689"/>
                    </a:cubicBezTo>
                    <a:cubicBezTo>
                      <a:pt x="2101" y="3453"/>
                      <a:pt x="1876" y="2720"/>
                      <a:pt x="1789" y="2534"/>
                    </a:cubicBezTo>
                    <a:lnTo>
                      <a:pt x="1414" y="2534"/>
                    </a:lnTo>
                    <a:cubicBezTo>
                      <a:pt x="1339" y="2770"/>
                      <a:pt x="1151" y="3465"/>
                      <a:pt x="1051" y="3689"/>
                    </a:cubicBezTo>
                    <a:cubicBezTo>
                      <a:pt x="1001" y="3838"/>
                      <a:pt x="914" y="3950"/>
                      <a:pt x="789" y="3925"/>
                    </a:cubicBezTo>
                    <a:cubicBezTo>
                      <a:pt x="714" y="3875"/>
                      <a:pt x="614" y="3838"/>
                      <a:pt x="676" y="3577"/>
                    </a:cubicBezTo>
                    <a:lnTo>
                      <a:pt x="1001" y="2459"/>
                    </a:lnTo>
                    <a:lnTo>
                      <a:pt x="751" y="2397"/>
                    </a:lnTo>
                    <a:lnTo>
                      <a:pt x="1126" y="1081"/>
                    </a:lnTo>
                    <a:lnTo>
                      <a:pt x="139" y="497"/>
                    </a:lnTo>
                    <a:cubicBezTo>
                      <a:pt x="54" y="402"/>
                      <a:pt x="0" y="342"/>
                      <a:pt x="60" y="180"/>
                    </a:cubicBezTo>
                    <a:cubicBezTo>
                      <a:pt x="186" y="102"/>
                      <a:pt x="214" y="112"/>
                      <a:pt x="389" y="162"/>
                    </a:cubicBezTo>
                    <a:lnTo>
                      <a:pt x="1376" y="696"/>
                    </a:lnTo>
                    <a:close/>
                  </a:path>
                </a:pathLst>
              </a:custGeom>
              <a:solidFill>
                <a:srgbClr val="FEE3AC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65" lon="1500000" rev="0"/>
                </a:camera>
                <a:lightRig rig="legacyFlat2" dir="t"/>
              </a:scene3d>
              <a:sp3d extrusionH="87300" prstMaterial="legacyMatte">
                <a:bevelT w="13500" h="13500" prst="angle"/>
                <a:bevelB w="13500" h="13500" prst="angle"/>
                <a:extrusionClr>
                  <a:srgbClr val="FFB219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175" name="Group 32"/>
            <p:cNvGrpSpPr>
              <a:grpSpLocks/>
            </p:cNvGrpSpPr>
            <p:nvPr/>
          </p:nvGrpSpPr>
          <p:grpSpPr bwMode="auto">
            <a:xfrm rot="291726">
              <a:off x="3681412" y="2339975"/>
              <a:ext cx="714375" cy="882650"/>
              <a:chOff x="0" y="0"/>
              <a:chExt cx="482" cy="596"/>
            </a:xfrm>
          </p:grpSpPr>
          <p:sp>
            <p:nvSpPr>
              <p:cNvPr id="49186" name="Oval 33"/>
              <p:cNvSpPr>
                <a:spLocks noChangeArrowheads="1"/>
              </p:cNvSpPr>
              <p:nvPr/>
            </p:nvSpPr>
            <p:spPr bwMode="auto">
              <a:xfrm>
                <a:off x="178" y="0"/>
                <a:ext cx="126" cy="123"/>
              </a:xfrm>
              <a:prstGeom prst="ellipse">
                <a:avLst/>
              </a:prstGeom>
              <a:solidFill>
                <a:srgbClr val="FFCC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65" lon="1500000" rev="0"/>
                </a:camera>
                <a:lightRig rig="legacyFlat2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FFB219"/>
                </a:extrusion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  <p:sp>
            <p:nvSpPr>
              <p:cNvPr id="49187" name="Freeform 34"/>
              <p:cNvSpPr>
                <a:spLocks/>
              </p:cNvSpPr>
              <p:nvPr/>
            </p:nvSpPr>
            <p:spPr bwMode="auto">
              <a:xfrm>
                <a:off x="0" y="18"/>
                <a:ext cx="482" cy="578"/>
              </a:xfrm>
              <a:custGeom>
                <a:avLst/>
                <a:gdLst>
                  <a:gd name="T0" fmla="*/ 0 w 3312"/>
                  <a:gd name="T1" fmla="*/ 0 h 3962"/>
                  <a:gd name="T2" fmla="*/ 0 w 3312"/>
                  <a:gd name="T3" fmla="*/ 0 h 3962"/>
                  <a:gd name="T4" fmla="*/ 0 w 3312"/>
                  <a:gd name="T5" fmla="*/ 0 h 3962"/>
                  <a:gd name="T6" fmla="*/ 0 w 3312"/>
                  <a:gd name="T7" fmla="*/ 0 h 3962"/>
                  <a:gd name="T8" fmla="*/ 0 w 3312"/>
                  <a:gd name="T9" fmla="*/ 0 h 3962"/>
                  <a:gd name="T10" fmla="*/ 0 w 3312"/>
                  <a:gd name="T11" fmla="*/ 0 h 3962"/>
                  <a:gd name="T12" fmla="*/ 0 w 3312"/>
                  <a:gd name="T13" fmla="*/ 0 h 3962"/>
                  <a:gd name="T14" fmla="*/ 0 w 3312"/>
                  <a:gd name="T15" fmla="*/ 0 h 3962"/>
                  <a:gd name="T16" fmla="*/ 0 w 3312"/>
                  <a:gd name="T17" fmla="*/ 0 h 3962"/>
                  <a:gd name="T18" fmla="*/ 0 w 3312"/>
                  <a:gd name="T19" fmla="*/ 0 h 3962"/>
                  <a:gd name="T20" fmla="*/ 0 w 3312"/>
                  <a:gd name="T21" fmla="*/ 0 h 3962"/>
                  <a:gd name="T22" fmla="*/ 0 w 3312"/>
                  <a:gd name="T23" fmla="*/ 0 h 3962"/>
                  <a:gd name="T24" fmla="*/ 0 w 3312"/>
                  <a:gd name="T25" fmla="*/ 0 h 3962"/>
                  <a:gd name="T26" fmla="*/ 0 w 3312"/>
                  <a:gd name="T27" fmla="*/ 0 h 3962"/>
                  <a:gd name="T28" fmla="*/ 0 w 3312"/>
                  <a:gd name="T29" fmla="*/ 0 h 3962"/>
                  <a:gd name="T30" fmla="*/ 0 w 3312"/>
                  <a:gd name="T31" fmla="*/ 0 h 3962"/>
                  <a:gd name="T32" fmla="*/ 0 w 3312"/>
                  <a:gd name="T33" fmla="*/ 0 h 3962"/>
                  <a:gd name="T34" fmla="*/ 0 w 3312"/>
                  <a:gd name="T35" fmla="*/ 0 h 3962"/>
                  <a:gd name="T36" fmla="*/ 0 w 3312"/>
                  <a:gd name="T37" fmla="*/ 0 h 3962"/>
                  <a:gd name="T38" fmla="*/ 0 w 3312"/>
                  <a:gd name="T39" fmla="*/ 0 h 3962"/>
                  <a:gd name="T40" fmla="*/ 0 w 3312"/>
                  <a:gd name="T41" fmla="*/ 0 h 3962"/>
                  <a:gd name="T42" fmla="*/ 0 w 3312"/>
                  <a:gd name="T43" fmla="*/ 0 h 3962"/>
                  <a:gd name="T44" fmla="*/ 0 w 3312"/>
                  <a:gd name="T45" fmla="*/ 0 h 3962"/>
                  <a:gd name="T46" fmla="*/ 0 w 3312"/>
                  <a:gd name="T47" fmla="*/ 0 h 396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312"/>
                  <a:gd name="T73" fmla="*/ 0 h 3962"/>
                  <a:gd name="T74" fmla="*/ 3312 w 3312"/>
                  <a:gd name="T75" fmla="*/ 3962 h 396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312" h="3962">
                    <a:moveTo>
                      <a:pt x="1376" y="696"/>
                    </a:moveTo>
                    <a:cubicBezTo>
                      <a:pt x="1401" y="795"/>
                      <a:pt x="1489" y="920"/>
                      <a:pt x="1639" y="920"/>
                    </a:cubicBezTo>
                    <a:cubicBezTo>
                      <a:pt x="1801" y="920"/>
                      <a:pt x="1876" y="795"/>
                      <a:pt x="1926" y="708"/>
                    </a:cubicBezTo>
                    <a:lnTo>
                      <a:pt x="2940" y="66"/>
                    </a:lnTo>
                    <a:cubicBezTo>
                      <a:pt x="3042" y="0"/>
                      <a:pt x="3142" y="16"/>
                      <a:pt x="3204" y="78"/>
                    </a:cubicBezTo>
                    <a:cubicBezTo>
                      <a:pt x="3267" y="140"/>
                      <a:pt x="3312" y="264"/>
                      <a:pt x="3072" y="444"/>
                    </a:cubicBezTo>
                    <a:lnTo>
                      <a:pt x="2139" y="1081"/>
                    </a:lnTo>
                    <a:lnTo>
                      <a:pt x="2476" y="2372"/>
                    </a:lnTo>
                    <a:lnTo>
                      <a:pt x="2251" y="2435"/>
                    </a:lnTo>
                    <a:lnTo>
                      <a:pt x="2614" y="3589"/>
                    </a:lnTo>
                    <a:cubicBezTo>
                      <a:pt x="2651" y="3751"/>
                      <a:pt x="2639" y="3863"/>
                      <a:pt x="2539" y="3925"/>
                    </a:cubicBezTo>
                    <a:cubicBezTo>
                      <a:pt x="2401" y="3962"/>
                      <a:pt x="2289" y="3863"/>
                      <a:pt x="2226" y="3689"/>
                    </a:cubicBezTo>
                    <a:cubicBezTo>
                      <a:pt x="2101" y="3453"/>
                      <a:pt x="1876" y="2720"/>
                      <a:pt x="1789" y="2534"/>
                    </a:cubicBezTo>
                    <a:lnTo>
                      <a:pt x="1414" y="2534"/>
                    </a:lnTo>
                    <a:cubicBezTo>
                      <a:pt x="1339" y="2770"/>
                      <a:pt x="1151" y="3465"/>
                      <a:pt x="1051" y="3689"/>
                    </a:cubicBezTo>
                    <a:cubicBezTo>
                      <a:pt x="1001" y="3838"/>
                      <a:pt x="914" y="3950"/>
                      <a:pt x="789" y="3925"/>
                    </a:cubicBezTo>
                    <a:cubicBezTo>
                      <a:pt x="714" y="3875"/>
                      <a:pt x="614" y="3838"/>
                      <a:pt x="676" y="3577"/>
                    </a:cubicBezTo>
                    <a:lnTo>
                      <a:pt x="1001" y="2459"/>
                    </a:lnTo>
                    <a:lnTo>
                      <a:pt x="751" y="2397"/>
                    </a:lnTo>
                    <a:lnTo>
                      <a:pt x="1126" y="1081"/>
                    </a:lnTo>
                    <a:lnTo>
                      <a:pt x="139" y="497"/>
                    </a:lnTo>
                    <a:cubicBezTo>
                      <a:pt x="54" y="402"/>
                      <a:pt x="0" y="342"/>
                      <a:pt x="60" y="180"/>
                    </a:cubicBezTo>
                    <a:cubicBezTo>
                      <a:pt x="186" y="102"/>
                      <a:pt x="214" y="112"/>
                      <a:pt x="389" y="162"/>
                    </a:cubicBezTo>
                    <a:lnTo>
                      <a:pt x="1376" y="696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65" lon="1500000" rev="0"/>
                </a:camera>
                <a:lightRig rig="legacyFlat2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FFB219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176" name="AutoShape 35"/>
            <p:cNvSpPr>
              <a:spLocks noChangeArrowheads="1"/>
            </p:cNvSpPr>
            <p:nvPr/>
          </p:nvSpPr>
          <p:spPr bwMode="auto">
            <a:xfrm>
              <a:off x="472182" y="4765948"/>
              <a:ext cx="828675" cy="596900"/>
            </a:xfrm>
            <a:prstGeom prst="curvedRightArrow">
              <a:avLst>
                <a:gd name="adj1" fmla="val 16542"/>
                <a:gd name="adj2" fmla="val 38977"/>
                <a:gd name="adj3" fmla="val 39419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endParaRPr lang="zh-CN" altLang="en-US" sz="2000">
                <a:latin typeface="微软雅黑" pitchFamily="34" charset="-122"/>
              </a:endParaRPr>
            </a:p>
          </p:txBody>
        </p:sp>
        <p:grpSp>
          <p:nvGrpSpPr>
            <p:cNvPr id="49177" name="Group 36"/>
            <p:cNvGrpSpPr>
              <a:grpSpLocks/>
            </p:cNvGrpSpPr>
            <p:nvPr/>
          </p:nvGrpSpPr>
          <p:grpSpPr bwMode="auto">
            <a:xfrm rot="363836">
              <a:off x="6535737" y="1744662"/>
              <a:ext cx="698500" cy="773113"/>
              <a:chOff x="0" y="0"/>
              <a:chExt cx="482" cy="596"/>
            </a:xfrm>
          </p:grpSpPr>
          <p:sp>
            <p:nvSpPr>
              <p:cNvPr id="49184" name="Oval 37"/>
              <p:cNvSpPr>
                <a:spLocks noChangeArrowheads="1"/>
              </p:cNvSpPr>
              <p:nvPr/>
            </p:nvSpPr>
            <p:spPr bwMode="auto">
              <a:xfrm>
                <a:off x="178" y="0"/>
                <a:ext cx="126" cy="123"/>
              </a:xfrm>
              <a:prstGeom prst="ellipse">
                <a:avLst/>
              </a:prstGeom>
              <a:solidFill>
                <a:srgbClr val="CC99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65" lon="1500000" rev="0"/>
                </a:camera>
                <a:lightRig rig="legacyNormal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B219"/>
                </a:extrusion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  <p:sp>
            <p:nvSpPr>
              <p:cNvPr id="49185" name="Freeform 38"/>
              <p:cNvSpPr>
                <a:spLocks/>
              </p:cNvSpPr>
              <p:nvPr/>
            </p:nvSpPr>
            <p:spPr bwMode="auto">
              <a:xfrm>
                <a:off x="0" y="18"/>
                <a:ext cx="482" cy="578"/>
              </a:xfrm>
              <a:custGeom>
                <a:avLst/>
                <a:gdLst>
                  <a:gd name="T0" fmla="*/ 0 w 3312"/>
                  <a:gd name="T1" fmla="*/ 0 h 3962"/>
                  <a:gd name="T2" fmla="*/ 0 w 3312"/>
                  <a:gd name="T3" fmla="*/ 0 h 3962"/>
                  <a:gd name="T4" fmla="*/ 0 w 3312"/>
                  <a:gd name="T5" fmla="*/ 0 h 3962"/>
                  <a:gd name="T6" fmla="*/ 0 w 3312"/>
                  <a:gd name="T7" fmla="*/ 0 h 3962"/>
                  <a:gd name="T8" fmla="*/ 0 w 3312"/>
                  <a:gd name="T9" fmla="*/ 0 h 3962"/>
                  <a:gd name="T10" fmla="*/ 0 w 3312"/>
                  <a:gd name="T11" fmla="*/ 0 h 3962"/>
                  <a:gd name="T12" fmla="*/ 0 w 3312"/>
                  <a:gd name="T13" fmla="*/ 0 h 3962"/>
                  <a:gd name="T14" fmla="*/ 0 w 3312"/>
                  <a:gd name="T15" fmla="*/ 0 h 3962"/>
                  <a:gd name="T16" fmla="*/ 0 w 3312"/>
                  <a:gd name="T17" fmla="*/ 0 h 3962"/>
                  <a:gd name="T18" fmla="*/ 0 w 3312"/>
                  <a:gd name="T19" fmla="*/ 0 h 3962"/>
                  <a:gd name="T20" fmla="*/ 0 w 3312"/>
                  <a:gd name="T21" fmla="*/ 0 h 3962"/>
                  <a:gd name="T22" fmla="*/ 0 w 3312"/>
                  <a:gd name="T23" fmla="*/ 0 h 3962"/>
                  <a:gd name="T24" fmla="*/ 0 w 3312"/>
                  <a:gd name="T25" fmla="*/ 0 h 3962"/>
                  <a:gd name="T26" fmla="*/ 0 w 3312"/>
                  <a:gd name="T27" fmla="*/ 0 h 3962"/>
                  <a:gd name="T28" fmla="*/ 0 w 3312"/>
                  <a:gd name="T29" fmla="*/ 0 h 3962"/>
                  <a:gd name="T30" fmla="*/ 0 w 3312"/>
                  <a:gd name="T31" fmla="*/ 0 h 3962"/>
                  <a:gd name="T32" fmla="*/ 0 w 3312"/>
                  <a:gd name="T33" fmla="*/ 0 h 3962"/>
                  <a:gd name="T34" fmla="*/ 0 w 3312"/>
                  <a:gd name="T35" fmla="*/ 0 h 3962"/>
                  <a:gd name="T36" fmla="*/ 0 w 3312"/>
                  <a:gd name="T37" fmla="*/ 0 h 3962"/>
                  <a:gd name="T38" fmla="*/ 0 w 3312"/>
                  <a:gd name="T39" fmla="*/ 0 h 3962"/>
                  <a:gd name="T40" fmla="*/ 0 w 3312"/>
                  <a:gd name="T41" fmla="*/ 0 h 3962"/>
                  <a:gd name="T42" fmla="*/ 0 w 3312"/>
                  <a:gd name="T43" fmla="*/ 0 h 3962"/>
                  <a:gd name="T44" fmla="*/ 0 w 3312"/>
                  <a:gd name="T45" fmla="*/ 0 h 3962"/>
                  <a:gd name="T46" fmla="*/ 0 w 3312"/>
                  <a:gd name="T47" fmla="*/ 0 h 396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312"/>
                  <a:gd name="T73" fmla="*/ 0 h 3962"/>
                  <a:gd name="T74" fmla="*/ 3312 w 3312"/>
                  <a:gd name="T75" fmla="*/ 3962 h 396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312" h="3962">
                    <a:moveTo>
                      <a:pt x="1376" y="696"/>
                    </a:moveTo>
                    <a:cubicBezTo>
                      <a:pt x="1401" y="795"/>
                      <a:pt x="1489" y="920"/>
                      <a:pt x="1639" y="920"/>
                    </a:cubicBezTo>
                    <a:cubicBezTo>
                      <a:pt x="1801" y="920"/>
                      <a:pt x="1876" y="795"/>
                      <a:pt x="1926" y="708"/>
                    </a:cubicBezTo>
                    <a:lnTo>
                      <a:pt x="2940" y="66"/>
                    </a:lnTo>
                    <a:cubicBezTo>
                      <a:pt x="3042" y="0"/>
                      <a:pt x="3142" y="16"/>
                      <a:pt x="3204" y="78"/>
                    </a:cubicBezTo>
                    <a:cubicBezTo>
                      <a:pt x="3267" y="140"/>
                      <a:pt x="3312" y="264"/>
                      <a:pt x="3072" y="444"/>
                    </a:cubicBezTo>
                    <a:lnTo>
                      <a:pt x="2139" y="1081"/>
                    </a:lnTo>
                    <a:lnTo>
                      <a:pt x="2476" y="2372"/>
                    </a:lnTo>
                    <a:lnTo>
                      <a:pt x="2251" y="2435"/>
                    </a:lnTo>
                    <a:lnTo>
                      <a:pt x="2614" y="3589"/>
                    </a:lnTo>
                    <a:cubicBezTo>
                      <a:pt x="2651" y="3751"/>
                      <a:pt x="2639" y="3863"/>
                      <a:pt x="2539" y="3925"/>
                    </a:cubicBezTo>
                    <a:cubicBezTo>
                      <a:pt x="2401" y="3962"/>
                      <a:pt x="2289" y="3863"/>
                      <a:pt x="2226" y="3689"/>
                    </a:cubicBezTo>
                    <a:cubicBezTo>
                      <a:pt x="2101" y="3453"/>
                      <a:pt x="1876" y="2720"/>
                      <a:pt x="1789" y="2534"/>
                    </a:cubicBezTo>
                    <a:lnTo>
                      <a:pt x="1414" y="2534"/>
                    </a:lnTo>
                    <a:cubicBezTo>
                      <a:pt x="1339" y="2770"/>
                      <a:pt x="1151" y="3465"/>
                      <a:pt x="1051" y="3689"/>
                    </a:cubicBezTo>
                    <a:cubicBezTo>
                      <a:pt x="1001" y="3838"/>
                      <a:pt x="914" y="3950"/>
                      <a:pt x="789" y="3925"/>
                    </a:cubicBezTo>
                    <a:cubicBezTo>
                      <a:pt x="714" y="3875"/>
                      <a:pt x="614" y="3838"/>
                      <a:pt x="676" y="3577"/>
                    </a:cubicBezTo>
                    <a:lnTo>
                      <a:pt x="1001" y="2459"/>
                    </a:lnTo>
                    <a:lnTo>
                      <a:pt x="751" y="2397"/>
                    </a:lnTo>
                    <a:lnTo>
                      <a:pt x="1126" y="1081"/>
                    </a:lnTo>
                    <a:lnTo>
                      <a:pt x="139" y="497"/>
                    </a:lnTo>
                    <a:cubicBezTo>
                      <a:pt x="54" y="402"/>
                      <a:pt x="0" y="342"/>
                      <a:pt x="60" y="180"/>
                    </a:cubicBezTo>
                    <a:cubicBezTo>
                      <a:pt x="186" y="102"/>
                      <a:pt x="214" y="112"/>
                      <a:pt x="389" y="162"/>
                    </a:cubicBezTo>
                    <a:lnTo>
                      <a:pt x="1376" y="696"/>
                    </a:lnTo>
                    <a:close/>
                  </a:path>
                </a:pathLst>
              </a:custGeom>
              <a:solidFill>
                <a:srgbClr val="CC99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65" lon="1500000" rev="0"/>
                </a:camera>
                <a:lightRig rig="legacyNormal2" dir="t"/>
              </a:scene3d>
              <a:sp3d extrusionH="11100" prstMaterial="legacyMatte">
                <a:bevelT w="13500" h="13500" prst="angle"/>
                <a:bevelB w="13500" h="13500" prst="angle"/>
                <a:extrusionClr>
                  <a:srgbClr val="FFB219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178" name="Group 39"/>
            <p:cNvGrpSpPr>
              <a:grpSpLocks/>
            </p:cNvGrpSpPr>
            <p:nvPr/>
          </p:nvGrpSpPr>
          <p:grpSpPr bwMode="auto">
            <a:xfrm>
              <a:off x="3314700" y="2654300"/>
              <a:ext cx="1463675" cy="379412"/>
              <a:chOff x="0" y="0"/>
              <a:chExt cx="1390" cy="350"/>
            </a:xfrm>
          </p:grpSpPr>
          <p:sp>
            <p:nvSpPr>
              <p:cNvPr id="49182" name="AutoShape 40"/>
              <p:cNvSpPr>
                <a:spLocks noChangeArrowheads="1"/>
              </p:cNvSpPr>
              <p:nvPr/>
            </p:nvSpPr>
            <p:spPr bwMode="auto">
              <a:xfrm flipH="1">
                <a:off x="868" y="0"/>
                <a:ext cx="522" cy="341"/>
              </a:xfrm>
              <a:prstGeom prst="curvedRightArrow">
                <a:avLst>
                  <a:gd name="adj1" fmla="val 19583"/>
                  <a:gd name="adj2" fmla="val 44676"/>
                  <a:gd name="adj3" fmla="val 43217"/>
                </a:avLst>
              </a:prstGeom>
              <a:gradFill rotWithShape="1">
                <a:gsLst>
                  <a:gs pos="0">
                    <a:srgbClr val="FFBE93"/>
                  </a:gs>
                  <a:gs pos="100000">
                    <a:srgbClr val="FF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  <p:sp>
            <p:nvSpPr>
              <p:cNvPr id="49183" name="AutoShape 41"/>
              <p:cNvSpPr>
                <a:spLocks noChangeArrowheads="1"/>
              </p:cNvSpPr>
              <p:nvPr/>
            </p:nvSpPr>
            <p:spPr bwMode="auto">
              <a:xfrm>
                <a:off x="0" y="9"/>
                <a:ext cx="522" cy="341"/>
              </a:xfrm>
              <a:prstGeom prst="curvedRightArrow">
                <a:avLst>
                  <a:gd name="adj1" fmla="val 16542"/>
                  <a:gd name="adj2" fmla="val 38977"/>
                  <a:gd name="adj3" fmla="val 43465"/>
                </a:avLst>
              </a:prstGeom>
              <a:gradFill rotWithShape="1">
                <a:gsLst>
                  <a:gs pos="0">
                    <a:srgbClr val="FFBE93"/>
                  </a:gs>
                  <a:gs pos="100000">
                    <a:srgbClr val="FF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</p:grpSp>
        <p:grpSp>
          <p:nvGrpSpPr>
            <p:cNvPr id="49179" name="Group 42"/>
            <p:cNvGrpSpPr>
              <a:grpSpLocks/>
            </p:cNvGrpSpPr>
            <p:nvPr/>
          </p:nvGrpSpPr>
          <p:grpSpPr bwMode="auto">
            <a:xfrm>
              <a:off x="6221412" y="1949450"/>
              <a:ext cx="1293813" cy="454025"/>
              <a:chOff x="0" y="0"/>
              <a:chExt cx="1390" cy="350"/>
            </a:xfrm>
          </p:grpSpPr>
          <p:sp>
            <p:nvSpPr>
              <p:cNvPr id="49180" name="AutoShape 43"/>
              <p:cNvSpPr>
                <a:spLocks noChangeArrowheads="1"/>
              </p:cNvSpPr>
              <p:nvPr/>
            </p:nvSpPr>
            <p:spPr bwMode="auto">
              <a:xfrm flipH="1">
                <a:off x="868" y="0"/>
                <a:ext cx="522" cy="341"/>
              </a:xfrm>
              <a:prstGeom prst="curvedRightArrow">
                <a:avLst>
                  <a:gd name="adj1" fmla="val 19583"/>
                  <a:gd name="adj2" fmla="val 44676"/>
                  <a:gd name="adj3" fmla="val 43217"/>
                </a:avLst>
              </a:prstGeom>
              <a:gradFill rotWithShape="1">
                <a:gsLst>
                  <a:gs pos="0">
                    <a:srgbClr val="FFBE93"/>
                  </a:gs>
                  <a:gs pos="100000">
                    <a:srgbClr val="FF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  <p:sp>
            <p:nvSpPr>
              <p:cNvPr id="49181" name="AutoShape 44"/>
              <p:cNvSpPr>
                <a:spLocks noChangeArrowheads="1"/>
              </p:cNvSpPr>
              <p:nvPr/>
            </p:nvSpPr>
            <p:spPr bwMode="auto">
              <a:xfrm>
                <a:off x="0" y="9"/>
                <a:ext cx="522" cy="341"/>
              </a:xfrm>
              <a:prstGeom prst="curvedRightArrow">
                <a:avLst>
                  <a:gd name="adj1" fmla="val 16542"/>
                  <a:gd name="adj2" fmla="val 38977"/>
                  <a:gd name="adj3" fmla="val 43465"/>
                </a:avLst>
              </a:prstGeom>
              <a:gradFill rotWithShape="1">
                <a:gsLst>
                  <a:gs pos="0">
                    <a:srgbClr val="FFBE93"/>
                  </a:gs>
                  <a:gs pos="100000">
                    <a:srgbClr val="FF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zh-CN" altLang="en-US" sz="2000">
                  <a:latin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0221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3057" y="33296"/>
              <a:ext cx="565221" cy="8299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628775"/>
            <a:ext cx="2193925" cy="458788"/>
            <a:chOff x="554559" y="1628800"/>
            <a:chExt cx="2980010" cy="458680"/>
          </a:xfrm>
        </p:grpSpPr>
        <p:sp>
          <p:nvSpPr>
            <p:cNvPr id="62" name="矩形 61"/>
            <p:cNvSpPr/>
            <p:nvPr/>
          </p:nvSpPr>
          <p:spPr>
            <a:xfrm>
              <a:off x="554559" y="1635149"/>
              <a:ext cx="2980010" cy="452331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50220" name="TextBox 6"/>
            <p:cNvSpPr txBox="1">
              <a:spLocks noChangeArrowheads="1"/>
            </p:cNvSpPr>
            <p:nvPr/>
          </p:nvSpPr>
          <p:spPr bwMode="auto">
            <a:xfrm>
              <a:off x="554559" y="1628800"/>
              <a:ext cx="2980010" cy="45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 smtClean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【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大赛指导说明</a:t>
              </a:r>
              <a:r>
                <a:rPr lang="en-US" altLang="zh-CN" sz="1800" dirty="0" smtClean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】</a:t>
              </a:r>
              <a:endParaRPr lang="zh-CN" altLang="zh-CN" sz="1800" dirty="0">
                <a:solidFill>
                  <a:schemeClr val="bg1"/>
                </a:solidFill>
                <a:latin typeface="微软雅黑" pitchFamily="34" charset="-122"/>
                <a:cs typeface="华康俪金黑W8(P)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9413" y="2565400"/>
            <a:ext cx="8153400" cy="3502025"/>
            <a:chOff x="379413" y="2565400"/>
            <a:chExt cx="8153400" cy="3502025"/>
          </a:xfrm>
        </p:grpSpPr>
        <p:sp>
          <p:nvSpPr>
            <p:cNvPr id="50183" name="Line 26"/>
            <p:cNvSpPr>
              <a:spLocks noChangeShapeType="1"/>
            </p:cNvSpPr>
            <p:nvPr/>
          </p:nvSpPr>
          <p:spPr bwMode="auto">
            <a:xfrm>
              <a:off x="4764832" y="3431701"/>
              <a:ext cx="457200" cy="30480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4" name="Line 32"/>
            <p:cNvSpPr>
              <a:spLocks noChangeShapeType="1"/>
            </p:cNvSpPr>
            <p:nvPr/>
          </p:nvSpPr>
          <p:spPr bwMode="auto">
            <a:xfrm flipV="1">
              <a:off x="5069632" y="2898859"/>
              <a:ext cx="585093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85" name="直线 2"/>
            <p:cNvSpPr>
              <a:spLocks noChangeShapeType="1"/>
            </p:cNvSpPr>
            <p:nvPr/>
          </p:nvSpPr>
          <p:spPr bwMode="auto">
            <a:xfrm flipV="1">
              <a:off x="2443163" y="2794000"/>
              <a:ext cx="381000" cy="38100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6" name="直线 3"/>
            <p:cNvSpPr>
              <a:spLocks noChangeShapeType="1"/>
            </p:cNvSpPr>
            <p:nvPr/>
          </p:nvSpPr>
          <p:spPr bwMode="auto">
            <a:xfrm>
              <a:off x="2366963" y="5461000"/>
              <a:ext cx="457200" cy="30480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7" name="直线 4"/>
            <p:cNvSpPr>
              <a:spLocks noChangeShapeType="1"/>
            </p:cNvSpPr>
            <p:nvPr/>
          </p:nvSpPr>
          <p:spPr bwMode="auto">
            <a:xfrm>
              <a:off x="2824163" y="2794000"/>
              <a:ext cx="609600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8" name="直线 5"/>
            <p:cNvSpPr>
              <a:spLocks noChangeShapeType="1"/>
            </p:cNvSpPr>
            <p:nvPr/>
          </p:nvSpPr>
          <p:spPr bwMode="auto">
            <a:xfrm>
              <a:off x="2824163" y="5765800"/>
              <a:ext cx="609600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9" name="直线 6"/>
            <p:cNvSpPr>
              <a:spLocks noChangeShapeType="1"/>
            </p:cNvSpPr>
            <p:nvPr/>
          </p:nvSpPr>
          <p:spPr bwMode="auto">
            <a:xfrm flipV="1">
              <a:off x="2747963" y="3556000"/>
              <a:ext cx="685800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0" name="直线 7"/>
            <p:cNvSpPr>
              <a:spLocks noChangeShapeType="1"/>
            </p:cNvSpPr>
            <p:nvPr/>
          </p:nvSpPr>
          <p:spPr bwMode="auto">
            <a:xfrm>
              <a:off x="2824163" y="4318000"/>
              <a:ext cx="609600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1" name="直线 8"/>
            <p:cNvSpPr>
              <a:spLocks noChangeShapeType="1"/>
            </p:cNvSpPr>
            <p:nvPr/>
          </p:nvSpPr>
          <p:spPr bwMode="auto">
            <a:xfrm flipV="1">
              <a:off x="2747963" y="5003800"/>
              <a:ext cx="685800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0192" name="组合 10"/>
            <p:cNvGrpSpPr>
              <a:grpSpLocks/>
            </p:cNvGrpSpPr>
            <p:nvPr/>
          </p:nvGrpSpPr>
          <p:grpSpPr bwMode="auto">
            <a:xfrm>
              <a:off x="379413" y="2941640"/>
              <a:ext cx="2673351" cy="2671764"/>
              <a:chOff x="140" y="1419"/>
              <a:chExt cx="1684" cy="1683"/>
            </a:xfrm>
          </p:grpSpPr>
          <p:sp>
            <p:nvSpPr>
              <p:cNvPr id="81" name="椭圆 11"/>
              <p:cNvSpPr>
                <a:spLocks noChangeArrowheads="1"/>
              </p:cNvSpPr>
              <p:nvPr/>
            </p:nvSpPr>
            <p:spPr bwMode="gray">
              <a:xfrm>
                <a:off x="140" y="1419"/>
                <a:ext cx="1684" cy="1683"/>
              </a:xfrm>
              <a:prstGeom prst="ellipse">
                <a:avLst/>
              </a:prstGeom>
              <a:gradFill rotWithShape="1">
                <a:gsLst>
                  <a:gs pos="0">
                    <a:srgbClr val="969696">
                      <a:gamma/>
                      <a:tint val="0"/>
                      <a:invGamma/>
                    </a:srgbClr>
                  </a:gs>
                  <a:gs pos="50000">
                    <a:srgbClr val="969696"/>
                  </a:gs>
                  <a:gs pos="100000">
                    <a:srgbClr val="96969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2" name="椭圆 12"/>
              <p:cNvSpPr>
                <a:spLocks noChangeArrowheads="1"/>
              </p:cNvSpPr>
              <p:nvPr/>
            </p:nvSpPr>
            <p:spPr bwMode="gray">
              <a:xfrm>
                <a:off x="251" y="1528"/>
                <a:ext cx="1461" cy="1463"/>
              </a:xfrm>
              <a:prstGeom prst="ellipse">
                <a:avLst/>
              </a:prstGeom>
              <a:gradFill rotWithShape="1">
                <a:gsLst>
                  <a:gs pos="0">
                    <a:srgbClr val="969696">
                      <a:gamma/>
                      <a:shade val="54118"/>
                      <a:invGamma/>
                    </a:srgbClr>
                  </a:gs>
                  <a:gs pos="50000">
                    <a:srgbClr val="969696"/>
                  </a:gs>
                  <a:gs pos="100000">
                    <a:srgbClr val="969696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3" name="椭圆 13"/>
              <p:cNvSpPr>
                <a:spLocks noChangeArrowheads="1"/>
              </p:cNvSpPr>
              <p:nvPr/>
            </p:nvSpPr>
            <p:spPr bwMode="gray">
              <a:xfrm>
                <a:off x="258" y="1536"/>
                <a:ext cx="1461" cy="1462"/>
              </a:xfrm>
              <a:prstGeom prst="ellipse">
                <a:avLst/>
              </a:prstGeom>
              <a:gradFill rotWithShape="1">
                <a:gsLst>
                  <a:gs pos="0">
                    <a:srgbClr val="969696">
                      <a:gamma/>
                      <a:shade val="63529"/>
                      <a:invGamma/>
                    </a:srgbClr>
                  </a:gs>
                  <a:gs pos="100000">
                    <a:srgbClr val="969696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4" name="椭圆 14"/>
              <p:cNvSpPr>
                <a:spLocks noChangeArrowheads="1"/>
              </p:cNvSpPr>
              <p:nvPr/>
            </p:nvSpPr>
            <p:spPr bwMode="gray">
              <a:xfrm>
                <a:off x="323" y="1602"/>
                <a:ext cx="1317" cy="13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zh-CN" altLang="en-US" sz="1800" kern="0" smtClea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5" name="椭圆 15"/>
              <p:cNvSpPr>
                <a:spLocks noChangeArrowheads="1"/>
              </p:cNvSpPr>
              <p:nvPr/>
            </p:nvSpPr>
            <p:spPr bwMode="gray">
              <a:xfrm>
                <a:off x="344" y="1623"/>
                <a:ext cx="1276" cy="127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zh-CN" altLang="en-US" sz="1800" kern="0" smtClea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6" name="椭圆 16"/>
              <p:cNvSpPr>
                <a:spLocks noChangeArrowheads="1"/>
              </p:cNvSpPr>
              <p:nvPr/>
            </p:nvSpPr>
            <p:spPr bwMode="gray">
              <a:xfrm>
                <a:off x="360" y="1630"/>
                <a:ext cx="1246" cy="12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zh-CN" altLang="en-US" sz="1800" kern="0" smtClea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7" name="椭圆 17"/>
              <p:cNvSpPr>
                <a:spLocks noChangeArrowheads="1"/>
              </p:cNvSpPr>
              <p:nvPr/>
            </p:nvSpPr>
            <p:spPr bwMode="gray">
              <a:xfrm>
                <a:off x="374" y="1642"/>
                <a:ext cx="1184" cy="116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zh-CN" altLang="en-US" sz="1800" kern="0" smtClea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88" name="椭圆 18"/>
              <p:cNvSpPr>
                <a:spLocks noChangeArrowheads="1"/>
              </p:cNvSpPr>
              <p:nvPr/>
            </p:nvSpPr>
            <p:spPr bwMode="gray">
              <a:xfrm>
                <a:off x="443" y="1675"/>
                <a:ext cx="1053" cy="94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zh-CN" altLang="en-US" sz="1800" kern="0" smtClean="0">
                  <a:solidFill>
                    <a:srgbClr val="17347D"/>
                  </a:solidFill>
                </a:endParaRPr>
              </a:p>
            </p:txBody>
          </p:sp>
          <p:pic>
            <p:nvPicPr>
              <p:cNvPr id="50218" name="图片 19" descr="mark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1773"/>
                <a:ext cx="1011" cy="10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6" name="自选图形 20"/>
            <p:cNvSpPr>
              <a:spLocks noChangeArrowheads="1"/>
            </p:cNvSpPr>
            <p:nvPr/>
          </p:nvSpPr>
          <p:spPr bwMode="gray">
            <a:xfrm>
              <a:off x="3427413" y="2565400"/>
              <a:ext cx="5105400" cy="4889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BEBEBE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94" name="矩形 21"/>
            <p:cNvSpPr>
              <a:spLocks noChangeArrowheads="1"/>
            </p:cNvSpPr>
            <p:nvPr/>
          </p:nvSpPr>
          <p:spPr bwMode="auto">
            <a:xfrm>
              <a:off x="4830763" y="2641600"/>
              <a:ext cx="21739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1</a:t>
              </a:r>
              <a:r>
                <a:rPr lang="zh-CN" altLang="en-US" sz="1800" b="1" dirty="0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、标准化传播信息</a:t>
              </a:r>
            </a:p>
          </p:txBody>
        </p:sp>
        <p:sp>
          <p:nvSpPr>
            <p:cNvPr id="68" name="自选图形 22"/>
            <p:cNvSpPr>
              <a:spLocks noChangeArrowheads="1"/>
            </p:cNvSpPr>
            <p:nvPr/>
          </p:nvSpPr>
          <p:spPr bwMode="gray">
            <a:xfrm>
              <a:off x="3427413" y="3314700"/>
              <a:ext cx="5105400" cy="4889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BEBEBE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96" name="矩形 23"/>
            <p:cNvSpPr>
              <a:spLocks noChangeArrowheads="1"/>
            </p:cNvSpPr>
            <p:nvPr/>
          </p:nvSpPr>
          <p:spPr bwMode="auto">
            <a:xfrm>
              <a:off x="4830763" y="3390900"/>
              <a:ext cx="24048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2</a:t>
              </a:r>
              <a:r>
                <a:rPr lang="zh-CN" altLang="en-US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、明确作品创作主题</a:t>
              </a:r>
            </a:p>
          </p:txBody>
        </p:sp>
        <p:sp>
          <p:nvSpPr>
            <p:cNvPr id="70" name="自选图形 24"/>
            <p:cNvSpPr>
              <a:spLocks noChangeArrowheads="1"/>
            </p:cNvSpPr>
            <p:nvPr/>
          </p:nvSpPr>
          <p:spPr bwMode="gray">
            <a:xfrm>
              <a:off x="3424238" y="4057650"/>
              <a:ext cx="5105400" cy="4889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BEBEBE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198" name="矩形 25"/>
            <p:cNvSpPr>
              <a:spLocks noChangeArrowheads="1"/>
            </p:cNvSpPr>
            <p:nvPr/>
          </p:nvSpPr>
          <p:spPr bwMode="auto">
            <a:xfrm>
              <a:off x="4827588" y="4133850"/>
              <a:ext cx="24048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3</a:t>
              </a:r>
              <a:r>
                <a:rPr lang="zh-CN" altLang="en-US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、选择作品制作形式</a:t>
              </a:r>
            </a:p>
          </p:txBody>
        </p:sp>
        <p:sp>
          <p:nvSpPr>
            <p:cNvPr id="72" name="椭圆 26"/>
            <p:cNvSpPr>
              <a:spLocks noChangeArrowheads="1"/>
            </p:cNvSpPr>
            <p:nvPr/>
          </p:nvSpPr>
          <p:spPr bwMode="gray">
            <a:xfrm>
              <a:off x="3338513" y="2682875"/>
              <a:ext cx="228600" cy="228600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 dirty="0">
                <a:solidFill>
                  <a:srgbClr val="8E100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椭圆 27"/>
            <p:cNvSpPr>
              <a:spLocks noChangeArrowheads="1"/>
            </p:cNvSpPr>
            <p:nvPr/>
          </p:nvSpPr>
          <p:spPr bwMode="gray">
            <a:xfrm>
              <a:off x="3351213" y="3448050"/>
              <a:ext cx="228600" cy="228600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93933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DDDDDD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椭圆 28"/>
            <p:cNvSpPr>
              <a:spLocks noChangeArrowheads="1"/>
            </p:cNvSpPr>
            <p:nvPr/>
          </p:nvSpPr>
          <p:spPr bwMode="gray">
            <a:xfrm>
              <a:off x="3351213" y="4203700"/>
              <a:ext cx="228600" cy="228600"/>
            </a:xfrm>
            <a:prstGeom prst="ellipse">
              <a:avLst/>
            </a:prstGeom>
            <a:gradFill rotWithShape="1">
              <a:gsLst>
                <a:gs pos="0">
                  <a:srgbClr val="45AB7D"/>
                </a:gs>
                <a:gs pos="100000">
                  <a:srgbClr val="45AB7D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DDDDD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 ker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自选图形 29"/>
            <p:cNvSpPr>
              <a:spLocks noChangeArrowheads="1"/>
            </p:cNvSpPr>
            <p:nvPr/>
          </p:nvSpPr>
          <p:spPr bwMode="gray">
            <a:xfrm>
              <a:off x="3427413" y="4789488"/>
              <a:ext cx="5105400" cy="4889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BEBEBE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05" name="矩形 30"/>
            <p:cNvSpPr>
              <a:spLocks noChangeArrowheads="1"/>
            </p:cNvSpPr>
            <p:nvPr/>
          </p:nvSpPr>
          <p:spPr bwMode="auto">
            <a:xfrm>
              <a:off x="4830763" y="4865688"/>
              <a:ext cx="26356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4</a:t>
              </a:r>
              <a:r>
                <a:rPr lang="zh-CN" altLang="en-US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、作品传播和有效推广</a:t>
              </a:r>
            </a:p>
          </p:txBody>
        </p:sp>
        <p:sp>
          <p:nvSpPr>
            <p:cNvPr id="77" name="椭圆 31"/>
            <p:cNvSpPr>
              <a:spLocks noChangeArrowheads="1"/>
            </p:cNvSpPr>
            <p:nvPr/>
          </p:nvSpPr>
          <p:spPr bwMode="gray">
            <a:xfrm>
              <a:off x="3338513" y="4927600"/>
              <a:ext cx="228600" cy="228600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9B491B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DDDDDD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自选图形 32"/>
            <p:cNvSpPr>
              <a:spLocks noChangeArrowheads="1"/>
            </p:cNvSpPr>
            <p:nvPr/>
          </p:nvSpPr>
          <p:spPr bwMode="gray">
            <a:xfrm>
              <a:off x="3427413" y="5578475"/>
              <a:ext cx="5105400" cy="4889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BEBEBE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08" name="矩形 33"/>
            <p:cNvSpPr>
              <a:spLocks noChangeArrowheads="1"/>
            </p:cNvSpPr>
            <p:nvPr/>
          </p:nvSpPr>
          <p:spPr bwMode="auto">
            <a:xfrm>
              <a:off x="4830763" y="5654675"/>
              <a:ext cx="14814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5</a:t>
              </a:r>
              <a:r>
                <a:rPr lang="zh-CN" altLang="en-US" sz="1800" b="1">
                  <a:solidFill>
                    <a:srgbClr val="000000"/>
                  </a:solidFill>
                  <a:latin typeface="微软雅黑" pitchFamily="34" charset="-122"/>
                  <a:cs typeface="Arial" pitchFamily="34" charset="0"/>
                </a:rPr>
                <a:t>、作品提交</a:t>
              </a:r>
              <a:endParaRPr lang="en-US" altLang="zh-CN" sz="1800" b="1">
                <a:solidFill>
                  <a:srgbClr val="000000"/>
                </a:solidFill>
                <a:latin typeface="微软雅黑" pitchFamily="34" charset="-122"/>
                <a:cs typeface="Arial" pitchFamily="34" charset="0"/>
              </a:endParaRPr>
            </a:p>
          </p:txBody>
        </p:sp>
        <p:sp>
          <p:nvSpPr>
            <p:cNvPr id="80" name="椭圆 34"/>
            <p:cNvSpPr>
              <a:spLocks noChangeArrowheads="1"/>
            </p:cNvSpPr>
            <p:nvPr/>
          </p:nvSpPr>
          <p:spPr bwMode="gray">
            <a:xfrm>
              <a:off x="3351213" y="5711825"/>
              <a:ext cx="228600" cy="228600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93933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DDDDDD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b="1" kern="0" smtClean="0">
                <a:solidFill>
                  <a:srgbClr val="1734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1209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628775"/>
            <a:ext cx="3657600" cy="458788"/>
            <a:chOff x="554559" y="1628800"/>
            <a:chExt cx="2980010" cy="458680"/>
          </a:xfrm>
        </p:grpSpPr>
        <p:sp>
          <p:nvSpPr>
            <p:cNvPr id="62" name="矩形 61"/>
            <p:cNvSpPr/>
            <p:nvPr/>
          </p:nvSpPr>
          <p:spPr>
            <a:xfrm>
              <a:off x="554559" y="1635149"/>
              <a:ext cx="2980010" cy="452331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+mn-ea"/>
              </a:endParaRPr>
            </a:p>
          </p:txBody>
        </p:sp>
        <p:sp>
          <p:nvSpPr>
            <p:cNvPr id="51208" name="TextBox 6"/>
            <p:cNvSpPr txBox="1">
              <a:spLocks noChangeArrowheads="1"/>
            </p:cNvSpPr>
            <p:nvPr/>
          </p:nvSpPr>
          <p:spPr bwMode="auto">
            <a:xfrm>
              <a:off x="554559" y="1628800"/>
              <a:ext cx="2980010" cy="417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【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参赛注意：标准化传播信息</a:t>
              </a:r>
              <a:r>
                <a:rPr lang="en-US" altLang="zh-CN" sz="1800" dirty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】</a:t>
              </a:r>
              <a:endParaRPr lang="zh-CN" altLang="zh-CN" sz="1800" dirty="0">
                <a:solidFill>
                  <a:schemeClr val="bg1"/>
                </a:solidFill>
                <a:latin typeface="+mn-ea"/>
                <a:ea typeface="+mn-ea"/>
                <a:cs typeface="华康俪金黑W8(P)"/>
              </a:endParaRPr>
            </a:p>
          </p:txBody>
        </p:sp>
      </p:grp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32486" y="2420888"/>
            <a:ext cx="842416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、</a:t>
            </a: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作品创作所使用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的青岛啤酒</a:t>
            </a: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</a:rPr>
              <a:t>logo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和酒瓶等</a:t>
            </a: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素材将由大赛组委会统一提供；</a:t>
            </a:r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zh-CN" altLang="en-US" sz="1800" dirty="0" smtClean="0">
                <a:solidFill>
                  <a:srgbClr val="C00000"/>
                </a:solidFill>
                <a:latin typeface="+mn-ea"/>
                <a:ea typeface="+mn-ea"/>
              </a:rPr>
              <a:t>避免</a:t>
            </a:r>
            <a:r>
              <a:rPr lang="zh-CN" altLang="en-US" sz="1800" dirty="0">
                <a:solidFill>
                  <a:srgbClr val="C00000"/>
                </a:solidFill>
                <a:latin typeface="+mn-ea"/>
                <a:ea typeface="+mn-ea"/>
              </a:rPr>
              <a:t>使用含有</a:t>
            </a:r>
            <a:r>
              <a:rPr lang="en-US" altLang="zh-CN" sz="1800" dirty="0">
                <a:solidFill>
                  <a:srgbClr val="C00000"/>
                </a:solidFill>
                <a:latin typeface="+mn-ea"/>
                <a:ea typeface="+mn-ea"/>
              </a:rPr>
              <a:t>NBA</a:t>
            </a:r>
            <a:r>
              <a:rPr lang="zh-CN" altLang="en-US" sz="1800" dirty="0">
                <a:solidFill>
                  <a:srgbClr val="C00000"/>
                </a:solidFill>
                <a:latin typeface="+mn-ea"/>
                <a:ea typeface="+mn-ea"/>
              </a:rPr>
              <a:t>、奥运会、中国驰名商标、青岛啤酒</a:t>
            </a:r>
            <a:r>
              <a:rPr lang="en-US" altLang="zh-CN" sz="1800" dirty="0">
                <a:solidFill>
                  <a:srgbClr val="C00000"/>
                </a:solidFill>
                <a:latin typeface="+mn-ea"/>
                <a:ea typeface="+mn-ea"/>
              </a:rPr>
              <a:t>110</a:t>
            </a:r>
            <a:r>
              <a:rPr lang="zh-CN" altLang="en-US" sz="1800" dirty="0">
                <a:solidFill>
                  <a:srgbClr val="C00000"/>
                </a:solidFill>
                <a:latin typeface="+mn-ea"/>
                <a:ea typeface="+mn-ea"/>
              </a:rPr>
              <a:t>周年等过时标志和信息的</a:t>
            </a:r>
            <a:r>
              <a:rPr lang="zh-CN" altLang="en-US" sz="1800" dirty="0" smtClean="0">
                <a:solidFill>
                  <a:srgbClr val="C00000"/>
                </a:solidFill>
                <a:latin typeface="+mn-ea"/>
                <a:ea typeface="+mn-ea"/>
              </a:rPr>
              <a:t>素材创作作品。</a:t>
            </a:r>
            <a:endParaRPr lang="zh-CN" altLang="en-US" sz="1800" dirty="0">
              <a:solidFill>
                <a:srgbClr val="0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</a:rPr>
              <a:t>、在进行作品创作中</a:t>
            </a:r>
            <a:r>
              <a:rPr lang="zh-CN" altLang="en-US" sz="1800" dirty="0" smtClean="0">
                <a:solidFill>
                  <a:srgbClr val="000000"/>
                </a:solidFill>
                <a:latin typeface="+mn-ea"/>
                <a:ea typeface="+mn-ea"/>
              </a:rPr>
              <a:t>，</a:t>
            </a:r>
            <a:r>
              <a:rPr lang="zh-CN" altLang="en-US" sz="1800" dirty="0">
                <a:solidFill>
                  <a:srgbClr val="C00000"/>
                </a:solidFill>
                <a:latin typeface="+mn-ea"/>
                <a:ea typeface="+mn-ea"/>
              </a:rPr>
              <a:t>严禁对青岛啤酒素材进行不成比例的</a:t>
            </a:r>
            <a:r>
              <a:rPr lang="zh-CN" altLang="en-US" sz="1800" dirty="0" smtClean="0">
                <a:solidFill>
                  <a:srgbClr val="C00000"/>
                </a:solidFill>
                <a:latin typeface="+mn-ea"/>
                <a:ea typeface="+mn-ea"/>
              </a:rPr>
              <a:t>拉伸；</a:t>
            </a:r>
            <a:endParaRPr lang="en-US" altLang="zh-CN" sz="1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5218743"/>
            <a:ext cx="84241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备注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若选手创作的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内容涉及到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NBA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、奥运会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等元素，或者制作青岛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啤酒卡通形象需要对青岛啤酒素材进行一定拉伸的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需向大赛组委会进行申请，经允许后，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可使用此类信息。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5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68313" y="1700808"/>
            <a:ext cx="79565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dirty="0" smtClean="0">
                <a:latin typeface="+mn-ea"/>
                <a:ea typeface="+mn-ea"/>
              </a:rPr>
              <a:t>3</a:t>
            </a:r>
            <a:r>
              <a:rPr lang="zh-CN" altLang="en-US" dirty="0" smtClean="0">
                <a:latin typeface="+mn-ea"/>
                <a:ea typeface="+mn-ea"/>
              </a:rPr>
              <a:t>、在作品中应体现“第四届青岛啤酒大学生微营销创意大赛作品”等信息；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以视频为例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视频最后一帧及视频说明中，应包含下列信息：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223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2233" name="TextBox 5"/>
          <p:cNvSpPr txBox="1">
            <a:spLocks noChangeArrowheads="1"/>
          </p:cNvSpPr>
          <p:nvPr/>
        </p:nvSpPr>
        <p:spPr bwMode="auto">
          <a:xfrm>
            <a:off x="554039" y="5761000"/>
            <a:ext cx="81224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微软雅黑" pitchFamily="34" charset="-122"/>
              </a:rPr>
              <a:t>备注：</a:t>
            </a:r>
            <a:r>
              <a:rPr lang="zh-CN" altLang="en-US" sz="1600" dirty="0">
                <a:latin typeface="微软雅黑" pitchFamily="34" charset="-122"/>
              </a:rPr>
              <a:t>海报</a:t>
            </a:r>
            <a:r>
              <a:rPr lang="zh-CN" altLang="en-US" sz="1600" dirty="0" smtClean="0">
                <a:latin typeface="微软雅黑" pitchFamily="34" charset="-122"/>
              </a:rPr>
              <a:t>、图文等作品因</a:t>
            </a:r>
            <a:r>
              <a:rPr lang="zh-CN" altLang="en-US" sz="1600" dirty="0">
                <a:latin typeface="微软雅黑" pitchFamily="34" charset="-122"/>
              </a:rPr>
              <a:t>版面限制，在不影响作品效果的情况下可对信息</a:t>
            </a:r>
            <a:r>
              <a:rPr lang="zh-CN" altLang="en-US" sz="1600" dirty="0" smtClean="0">
                <a:latin typeface="微软雅黑" pitchFamily="34" charset="-122"/>
              </a:rPr>
              <a:t>取舍。</a:t>
            </a:r>
            <a:endParaRPr lang="zh-CN" altLang="en-US" sz="1600" dirty="0">
              <a:latin typeface="微软雅黑" pitchFamily="34" charset="-122"/>
            </a:endParaRPr>
          </a:p>
        </p:txBody>
      </p:sp>
      <p:sp>
        <p:nvSpPr>
          <p:cNvPr id="15" name="圆角矩形 3"/>
          <p:cNvSpPr>
            <a:spLocks noChangeArrowheads="1"/>
          </p:cNvSpPr>
          <p:nvPr/>
        </p:nvSpPr>
        <p:spPr bwMode="auto">
          <a:xfrm>
            <a:off x="1835696" y="3573016"/>
            <a:ext cx="5472608" cy="180020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  <a:buNone/>
              <a:defRPr/>
            </a:pP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</a:rPr>
              <a:t>第四届青岛啤酒大学生微营销创意大赛参赛作品</a:t>
            </a:r>
            <a:endParaRPr lang="en-US" altLang="zh-CN" sz="1800" b="1" dirty="0" smtClean="0">
              <a:solidFill>
                <a:srgbClr val="FF0000"/>
              </a:solidFill>
              <a:latin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None/>
              <a:defRPr/>
            </a:pP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</a:rPr>
              <a:t>  更多信息请关注“青岛啤酒山东省区”</a:t>
            </a:r>
            <a:endParaRPr lang="en-US" altLang="zh-CN" sz="1800" b="1" dirty="0" smtClean="0">
              <a:solidFill>
                <a:srgbClr val="FF0000"/>
              </a:solidFill>
              <a:latin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None/>
              <a:defRPr/>
            </a:pP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</a:rPr>
              <a:t>官方微信、微博、人人网</a:t>
            </a:r>
            <a:endParaRPr lang="en-US" altLang="zh-CN" sz="1800" b="1" dirty="0" smtClean="0">
              <a:solidFill>
                <a:srgbClr val="FF0000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5059" grpId="0" animBg="1" autoUpdateAnimBg="0"/>
      <p:bldP spid="52233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3259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628775"/>
            <a:ext cx="3370262" cy="458788"/>
            <a:chOff x="554559" y="1628800"/>
            <a:chExt cx="2980010" cy="458680"/>
          </a:xfrm>
        </p:grpSpPr>
        <p:sp>
          <p:nvSpPr>
            <p:cNvPr id="62" name="矩形 61"/>
            <p:cNvSpPr/>
            <p:nvPr/>
          </p:nvSpPr>
          <p:spPr>
            <a:xfrm>
              <a:off x="554559" y="1635149"/>
              <a:ext cx="2980010" cy="452331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258" name="TextBox 6"/>
            <p:cNvSpPr txBox="1">
              <a:spLocks noChangeArrowheads="1"/>
            </p:cNvSpPr>
            <p:nvPr/>
          </p:nvSpPr>
          <p:spPr bwMode="auto">
            <a:xfrm>
              <a:off x="554559" y="1628800"/>
              <a:ext cx="2980010" cy="45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【</a:t>
              </a: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参赛注意：确定作品主题</a:t>
              </a:r>
              <a:r>
                <a:rPr lang="en-US" altLang="zh-CN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】</a:t>
              </a:r>
              <a:endParaRPr lang="zh-CN" altLang="zh-CN" sz="1800">
                <a:solidFill>
                  <a:schemeClr val="bg1"/>
                </a:solidFill>
                <a:latin typeface="微软雅黑" pitchFamily="34" charset="-122"/>
                <a:cs typeface="华康俪金黑W8(P)"/>
              </a:endParaRPr>
            </a:p>
          </p:txBody>
        </p:sp>
      </p:grpSp>
      <p:graphicFrame>
        <p:nvGraphicFramePr>
          <p:cNvPr id="56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3454119"/>
              </p:ext>
            </p:extLst>
          </p:nvPr>
        </p:nvGraphicFramePr>
        <p:xfrm>
          <a:off x="3551192" y="1600112"/>
          <a:ext cx="5413296" cy="4565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574303" y="2172920"/>
            <a:ext cx="33496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indent="457200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zh-CN" altLang="en-US" sz="1800" dirty="0" smtClean="0">
                <a:solidFill>
                  <a:srgbClr val="000000"/>
                </a:solidFill>
                <a:latin typeface="微软雅黑" pitchFamily="34" charset="-122"/>
              </a:rPr>
              <a:t>大赛</a:t>
            </a:r>
            <a:r>
              <a:rPr lang="zh-CN" altLang="en-US" sz="1800" dirty="0">
                <a:solidFill>
                  <a:srgbClr val="000000"/>
                </a:solidFill>
                <a:latin typeface="微软雅黑" pitchFamily="34" charset="-122"/>
              </a:rPr>
              <a:t>的目的是对青岛啤酒品牌进行深度传播，所以我们要确定与青岛啤酒相关的某一主题（或多个主题），对其进行深入研究，并将其通过不同的形式展现。</a:t>
            </a:r>
            <a:endParaRPr lang="en-US" altLang="zh-CN" sz="1800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71993" y="5541039"/>
            <a:ext cx="457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微软雅黑" pitchFamily="34" charset="-122"/>
              </a:rPr>
              <a:t>注意：</a:t>
            </a:r>
            <a:endParaRPr lang="en-US" altLang="zh-CN" sz="1800" b="1" dirty="0">
              <a:solidFill>
                <a:srgbClr val="FF0000"/>
              </a:solidFill>
              <a:latin typeface="微软雅黑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itchFamily="34" charset="-122"/>
              </a:rPr>
              <a:t>a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、避免生硬植入广告</a:t>
            </a:r>
            <a:endParaRPr lang="en-US" altLang="zh-CN" sz="1800" dirty="0">
              <a:solidFill>
                <a:srgbClr val="FF0000"/>
              </a:solidFill>
              <a:latin typeface="微软雅黑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itchFamily="34" charset="-122"/>
              </a:rPr>
              <a:t>b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、主题明确是一切工作的前提</a:t>
            </a:r>
            <a:endParaRPr lang="en-US" altLang="zh-CN" sz="1800" dirty="0">
              <a:solidFill>
                <a:srgbClr val="FF0000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Graphic spid="56" grpId="0">
        <p:bldAsOne/>
      </p:bldGraphic>
      <p:bldP spid="59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4282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468313" y="1484784"/>
            <a:ext cx="8266021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700" dirty="0">
                <a:solidFill>
                  <a:srgbClr val="C00000"/>
                </a:solidFill>
                <a:latin typeface="+mn-ea"/>
                <a:ea typeface="+mn-ea"/>
              </a:rPr>
              <a:t>以前一段时间柴静拍摄的</a:t>
            </a:r>
            <a:r>
              <a:rPr lang="en-US" altLang="zh-CN" sz="1700" dirty="0">
                <a:solidFill>
                  <a:srgbClr val="C00000"/>
                </a:solidFill>
                <a:latin typeface="+mn-ea"/>
                <a:ea typeface="+mn-ea"/>
              </a:rPr>
              <a:t>《</a:t>
            </a:r>
            <a:r>
              <a:rPr lang="zh-CN" altLang="en-US" sz="1700" dirty="0">
                <a:solidFill>
                  <a:srgbClr val="C00000"/>
                </a:solidFill>
                <a:latin typeface="+mn-ea"/>
                <a:ea typeface="+mn-ea"/>
              </a:rPr>
              <a:t>穹顶天下</a:t>
            </a:r>
            <a:r>
              <a:rPr lang="en-US" altLang="zh-CN" sz="1700" dirty="0">
                <a:solidFill>
                  <a:srgbClr val="C00000"/>
                </a:solidFill>
                <a:latin typeface="+mn-ea"/>
                <a:ea typeface="+mn-ea"/>
              </a:rPr>
              <a:t>》</a:t>
            </a:r>
            <a:r>
              <a:rPr lang="zh-CN" altLang="en-US" sz="1700" dirty="0">
                <a:solidFill>
                  <a:srgbClr val="C00000"/>
                </a:solidFill>
                <a:latin typeface="+mn-ea"/>
                <a:ea typeface="+mn-ea"/>
              </a:rPr>
              <a:t>为例，遇到这样的热点事件，我们该怎么用？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1700" dirty="0" smtClean="0">
                <a:latin typeface="+mn-ea"/>
                <a:ea typeface="+mn-ea"/>
              </a:rPr>
              <a:t>       首先</a:t>
            </a:r>
            <a:r>
              <a:rPr lang="zh-CN" altLang="en-US" sz="1700" dirty="0">
                <a:latin typeface="+mn-ea"/>
                <a:ea typeface="+mn-ea"/>
              </a:rPr>
              <a:t>，我们应该明确一个主题，青岛啤酒</a:t>
            </a:r>
            <a:r>
              <a:rPr lang="zh-CN" altLang="en-US" sz="1700" dirty="0" smtClean="0">
                <a:latin typeface="+mn-ea"/>
                <a:ea typeface="+mn-ea"/>
              </a:rPr>
              <a:t>的社会</a:t>
            </a:r>
            <a:r>
              <a:rPr lang="zh-CN" altLang="en-US" sz="1700" dirty="0">
                <a:latin typeface="+mn-ea"/>
                <a:ea typeface="+mn-ea"/>
              </a:rPr>
              <a:t>责任，我们可以</a:t>
            </a:r>
            <a:r>
              <a:rPr lang="zh-CN" altLang="en-US" sz="1700" dirty="0" smtClean="0">
                <a:latin typeface="+mn-ea"/>
                <a:ea typeface="+mn-ea"/>
              </a:rPr>
              <a:t>以保护环境</a:t>
            </a:r>
            <a:r>
              <a:rPr lang="zh-CN" altLang="en-US" sz="1700" dirty="0">
                <a:latin typeface="+mn-ea"/>
                <a:ea typeface="+mn-ea"/>
              </a:rPr>
              <a:t>为主，对青岛啤酒作为企业</a:t>
            </a:r>
            <a:r>
              <a:rPr lang="zh-CN" altLang="en-US" sz="1700" dirty="0" smtClean="0">
                <a:latin typeface="+mn-ea"/>
                <a:ea typeface="+mn-ea"/>
              </a:rPr>
              <a:t>公民多年来的社会责任进行共享</a:t>
            </a:r>
            <a:r>
              <a:rPr lang="zh-CN" altLang="en-US" sz="1700" dirty="0">
                <a:latin typeface="+mn-ea"/>
                <a:ea typeface="+mn-ea"/>
              </a:rPr>
              <a:t>，内容可</a:t>
            </a:r>
            <a:r>
              <a:rPr lang="zh-CN" altLang="en-US" sz="1700" dirty="0" smtClean="0">
                <a:latin typeface="+mn-ea"/>
                <a:ea typeface="+mn-ea"/>
              </a:rPr>
              <a:t>包含以下几</a:t>
            </a:r>
            <a:r>
              <a:rPr lang="zh-CN" altLang="en-US" sz="1700" dirty="0">
                <a:latin typeface="+mn-ea"/>
                <a:ea typeface="+mn-ea"/>
              </a:rPr>
              <a:t>点：</a:t>
            </a:r>
            <a:endParaRPr lang="en-US" altLang="zh-CN" sz="1700" dirty="0">
              <a:latin typeface="+mn-ea"/>
              <a:ea typeface="+mn-ea"/>
            </a:endParaRPr>
          </a:p>
        </p:txBody>
      </p:sp>
      <p:sp>
        <p:nvSpPr>
          <p:cNvPr id="54279" name="矩形 5"/>
          <p:cNvSpPr>
            <a:spLocks noChangeArrowheads="1"/>
          </p:cNvSpPr>
          <p:nvPr/>
        </p:nvSpPr>
        <p:spPr bwMode="auto">
          <a:xfrm>
            <a:off x="554038" y="2996952"/>
            <a:ext cx="841045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、青岛啤酒一直倡导的理念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：</a:t>
            </a:r>
            <a:endParaRPr lang="en-US" altLang="zh-CN" sz="1600" dirty="0" smtClean="0">
              <a:solidFill>
                <a:srgbClr val="000000"/>
              </a:solidFill>
              <a:latin typeface="微软雅黑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34" charset="-122"/>
              </a:rPr>
              <a:t>      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自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</a:rPr>
              <a:t>2005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年开始，前青岛啤酒董事长金志国先生每年的“两会”提案少不了“社会和企业的可持续发展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”“低碳发展”“循环经济”“绿色公司” “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还大自然以纯净”等这些重视环境保护的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内容，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可见青岛啤酒对社会责任、可持续发展及环境保护的重视。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</a:rPr>
              <a:t>2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、采集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青岛啤酒循环生产过程、青岛啤酒博物馆等青岛啤酒践行可持续发展的信息。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、将青岛啤酒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理念和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所践行的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活动通过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</a:rPr>
              <a:t>或者视频、图文等整合在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</a:rPr>
              <a:t>一起进行传播，必定会得到好评。</a:t>
            </a:r>
            <a:endParaRPr lang="zh-CN" altLang="en-US" sz="1600" dirty="0">
              <a:solidFill>
                <a:srgbClr val="000000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3" grpId="0"/>
      <p:bldP spid="542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554038" y="1628775"/>
            <a:ext cx="3370262" cy="458788"/>
            <a:chOff x="554559" y="1628800"/>
            <a:chExt cx="2980010" cy="458680"/>
          </a:xfrm>
        </p:grpSpPr>
        <p:sp>
          <p:nvSpPr>
            <p:cNvPr id="8" name="矩形 7"/>
            <p:cNvSpPr/>
            <p:nvPr/>
          </p:nvSpPr>
          <p:spPr>
            <a:xfrm>
              <a:off x="554559" y="1635149"/>
              <a:ext cx="2980010" cy="452331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+mn-ea"/>
              </a:endParaRPr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554559" y="1628800"/>
              <a:ext cx="2980010" cy="45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【</a:t>
              </a:r>
              <a:r>
                <a:rPr lang="zh-CN" altLang="en-US" sz="180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参赛注意：确定作品主题</a:t>
              </a:r>
              <a:r>
                <a:rPr lang="en-US" altLang="zh-CN" sz="180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】</a:t>
              </a:r>
              <a:endParaRPr lang="zh-CN" altLang="zh-CN" sz="1800">
                <a:solidFill>
                  <a:schemeClr val="bg1"/>
                </a:solidFill>
                <a:latin typeface="+mn-ea"/>
                <a:ea typeface="+mn-ea"/>
                <a:cs typeface="华康俪金黑W8(P)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4038" y="2468795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第四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届青岛啤酒大学生微营销创意大赛建议作品主题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76207" y="3787902"/>
            <a:ext cx="4877517" cy="400110"/>
            <a:chOff x="1076207" y="3787902"/>
            <a:chExt cx="4877517" cy="400110"/>
          </a:xfrm>
        </p:grpSpPr>
        <p:sp>
          <p:nvSpPr>
            <p:cNvPr id="11" name="TextBox 10"/>
            <p:cNvSpPr txBox="1"/>
            <p:nvPr/>
          </p:nvSpPr>
          <p:spPr>
            <a:xfrm>
              <a:off x="1633243" y="3787902"/>
              <a:ext cx="4320481" cy="40011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精酿与工匠精神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76207" y="3787902"/>
              <a:ext cx="56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A</a:t>
              </a:r>
              <a:endParaRPr lang="zh-CN" altLang="en-US" sz="2000" b="1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76207" y="4598022"/>
            <a:ext cx="4865541" cy="416899"/>
            <a:chOff x="1076207" y="4598022"/>
            <a:chExt cx="4865541" cy="416899"/>
          </a:xfrm>
        </p:grpSpPr>
        <p:sp>
          <p:nvSpPr>
            <p:cNvPr id="12" name="TextBox 11"/>
            <p:cNvSpPr txBox="1"/>
            <p:nvPr/>
          </p:nvSpPr>
          <p:spPr>
            <a:xfrm>
              <a:off x="1621268" y="4598022"/>
              <a:ext cx="4320480" cy="40011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algn="ctr">
                <a:defRPr sz="20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鲜活</a:t>
              </a:r>
              <a:r>
                <a:rPr lang="zh-CN" altLang="en-US" dirty="0" smtClean="0"/>
                <a:t>人生</a:t>
              </a:r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76207" y="4614811"/>
              <a:ext cx="56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B</a:t>
              </a:r>
              <a:endParaRPr lang="zh-CN" altLang="en-US" sz="20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76207" y="5404016"/>
            <a:ext cx="4877517" cy="403068"/>
            <a:chOff x="1076207" y="5404016"/>
            <a:chExt cx="4877517" cy="403068"/>
          </a:xfrm>
        </p:grpSpPr>
        <p:sp>
          <p:nvSpPr>
            <p:cNvPr id="13" name="TextBox 12"/>
            <p:cNvSpPr txBox="1"/>
            <p:nvPr/>
          </p:nvSpPr>
          <p:spPr>
            <a:xfrm>
              <a:off x="1633244" y="5406974"/>
              <a:ext cx="4320480" cy="40011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algn="ctr">
                <a:defRPr sz="20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我的闺蜜</a:t>
              </a:r>
              <a:r>
                <a:rPr lang="zh-CN" altLang="en-US" dirty="0" smtClean="0"/>
                <a:t>时刻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76207" y="5404016"/>
              <a:ext cx="56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C</a:t>
              </a:r>
              <a:endParaRPr lang="zh-CN" altLang="en-US" sz="2000" b="1" dirty="0"/>
            </a:p>
          </p:txBody>
        </p:sp>
      </p:grpSp>
      <p:sp>
        <p:nvSpPr>
          <p:cNvPr id="21" name="椭圆形标注 20"/>
          <p:cNvSpPr/>
          <p:nvPr/>
        </p:nvSpPr>
        <p:spPr bwMode="gray">
          <a:xfrm>
            <a:off x="6084168" y="2713074"/>
            <a:ext cx="2998359" cy="2149655"/>
          </a:xfrm>
          <a:prstGeom prst="wedgeEllipseCallou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00AAE6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rtlCol="0" anchor="ctr"/>
          <a:lstStyle/>
          <a:p>
            <a:pPr algn="ctr"/>
            <a:endParaRPr lang="en-US" altLang="zh-CN" kern="0" dirty="0" smtClean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kern="0" dirty="0" smtClean="0">
                <a:latin typeface="+mn-ea"/>
                <a:ea typeface="+mn-ea"/>
              </a:rPr>
              <a:t>  结合青岛啤酒三款产品：</a:t>
            </a:r>
            <a:endParaRPr lang="en-US" altLang="zh-CN" kern="0" dirty="0" smtClean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kern="0" dirty="0" smtClean="0">
                <a:latin typeface="+mn-ea"/>
                <a:ea typeface="+mn-ea"/>
              </a:rPr>
              <a:t>A : </a:t>
            </a:r>
            <a:r>
              <a:rPr lang="zh-CN" altLang="en-US" kern="0" dirty="0" smtClean="0">
                <a:latin typeface="+mn-ea"/>
                <a:ea typeface="+mn-ea"/>
              </a:rPr>
              <a:t>经典</a:t>
            </a:r>
            <a:r>
              <a:rPr lang="en-US" altLang="zh-CN" kern="0" dirty="0" smtClean="0">
                <a:latin typeface="+mn-ea"/>
                <a:ea typeface="+mn-ea"/>
              </a:rPr>
              <a:t>1903</a:t>
            </a:r>
          </a:p>
          <a:p>
            <a:pPr algn="ctr">
              <a:lnSpc>
                <a:spcPct val="150000"/>
              </a:lnSpc>
            </a:pPr>
            <a:r>
              <a:rPr lang="en-US" altLang="zh-CN" kern="0" dirty="0" smtClean="0">
                <a:latin typeface="+mn-ea"/>
                <a:ea typeface="+mn-ea"/>
              </a:rPr>
              <a:t>B : </a:t>
            </a:r>
            <a:r>
              <a:rPr lang="zh-CN" altLang="en-US" kern="0" dirty="0" smtClean="0">
                <a:latin typeface="+mn-ea"/>
                <a:ea typeface="+mn-ea"/>
              </a:rPr>
              <a:t>纯生</a:t>
            </a:r>
            <a:endParaRPr lang="en-US" altLang="zh-CN" kern="0" dirty="0" smtClean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kern="0" dirty="0" smtClean="0">
                <a:latin typeface="+mn-ea"/>
                <a:ea typeface="+mn-ea"/>
              </a:rPr>
              <a:t>C : </a:t>
            </a:r>
            <a:r>
              <a:rPr lang="zh-CN" altLang="en-US" kern="0" dirty="0" smtClean="0">
                <a:latin typeface="+mn-ea"/>
                <a:ea typeface="+mn-ea"/>
              </a:rPr>
              <a:t>炫</a:t>
            </a:r>
            <a:r>
              <a:rPr lang="zh-CN" altLang="en-US" kern="0" dirty="0">
                <a:latin typeface="+mn-ea"/>
                <a:ea typeface="+mn-ea"/>
              </a:rPr>
              <a:t>奇</a:t>
            </a:r>
            <a:endParaRPr lang="zh-CN" altLang="en-US" kern="0" dirty="0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6012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10" grpId="0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6330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628775"/>
            <a:ext cx="2865437" cy="458788"/>
            <a:chOff x="554559" y="1628802"/>
            <a:chExt cx="2980010" cy="458678"/>
          </a:xfrm>
        </p:grpSpPr>
        <p:sp>
          <p:nvSpPr>
            <p:cNvPr id="62" name="矩形 61"/>
            <p:cNvSpPr/>
            <p:nvPr/>
          </p:nvSpPr>
          <p:spPr>
            <a:xfrm>
              <a:off x="554559" y="1635150"/>
              <a:ext cx="2980010" cy="452330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+mn-ea"/>
              </a:endParaRPr>
            </a:p>
          </p:txBody>
        </p:sp>
        <p:sp>
          <p:nvSpPr>
            <p:cNvPr id="56329" name="TextBox 6"/>
            <p:cNvSpPr txBox="1">
              <a:spLocks noChangeArrowheads="1"/>
            </p:cNvSpPr>
            <p:nvPr/>
          </p:nvSpPr>
          <p:spPr bwMode="auto">
            <a:xfrm>
              <a:off x="554559" y="1628802"/>
              <a:ext cx="2980010" cy="452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【</a:t>
              </a:r>
              <a:r>
                <a:rPr lang="zh-CN" altLang="en-US" sz="180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参赛注意：作品制作</a:t>
              </a:r>
              <a:r>
                <a:rPr lang="en-US" altLang="zh-CN" sz="180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】</a:t>
              </a:r>
              <a:endParaRPr lang="zh-CN" altLang="zh-CN" sz="1800">
                <a:solidFill>
                  <a:schemeClr val="bg1"/>
                </a:solidFill>
                <a:latin typeface="+mn-ea"/>
                <a:ea typeface="+mn-ea"/>
                <a:cs typeface="华康俪金黑W8(P)"/>
              </a:endParaRPr>
            </a:p>
          </p:txBody>
        </p:sp>
      </p:grp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539552" y="2247979"/>
            <a:ext cx="7776864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常见的作品形式：</a:t>
            </a:r>
            <a:endParaRPr lang="en-US" altLang="zh-CN" sz="1800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>
                <a:solidFill>
                  <a:srgbClr val="000000"/>
                </a:solidFill>
                <a:latin typeface="+mn-ea"/>
                <a:ea typeface="+mn-ea"/>
              </a:rPr>
              <a:t>a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、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视频类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作品：微电影、原创歌曲、动漫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、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沙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画、视频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广告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等 </a:t>
            </a:r>
            <a:r>
              <a:rPr lang="en-US" altLang="zh-CN" sz="1700" dirty="0" smtClean="0">
                <a:solidFill>
                  <a:srgbClr val="000000"/>
                </a:solidFill>
                <a:latin typeface="+mn-ea"/>
                <a:ea typeface="+mn-ea"/>
              </a:rPr>
              <a:t>;</a:t>
            </a:r>
            <a:endParaRPr lang="en-US" altLang="zh-CN" sz="1700" dirty="0">
              <a:solidFill>
                <a:srgbClr val="0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>
                <a:solidFill>
                  <a:srgbClr val="000000"/>
                </a:solidFill>
                <a:latin typeface="+mn-ea"/>
                <a:ea typeface="+mn-ea"/>
              </a:rPr>
              <a:t>b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、平面类作品：手绘漫画、软文、啤酒海报、图片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等 </a:t>
            </a:r>
            <a:r>
              <a:rPr lang="en-US" altLang="zh-CN" sz="1700" dirty="0" smtClean="0">
                <a:solidFill>
                  <a:srgbClr val="000000"/>
                </a:solidFill>
                <a:latin typeface="+mn-ea"/>
                <a:ea typeface="+mn-ea"/>
              </a:rPr>
              <a:t>;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 smtClean="0">
                <a:solidFill>
                  <a:srgbClr val="000000"/>
                </a:solidFill>
                <a:latin typeface="+mn-ea"/>
                <a:ea typeface="+mn-ea"/>
              </a:rPr>
              <a:t>c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、其他作品：</a:t>
            </a:r>
            <a:r>
              <a:rPr lang="en-US" altLang="zh-CN" sz="1700" dirty="0" smtClean="0">
                <a:solidFill>
                  <a:srgbClr val="000000"/>
                </a:solidFill>
                <a:latin typeface="+mn-ea"/>
                <a:ea typeface="+mn-ea"/>
              </a:rPr>
              <a:t>APP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、壁纸、表情包、游戏等 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539552" y="4113654"/>
            <a:ext cx="8352928" cy="2215991"/>
          </a:xfrm>
          <a:prstGeom prst="rect">
            <a:avLst/>
          </a:prstGeom>
          <a:noFill/>
          <a:ln w="28575">
            <a:solidFill>
              <a:srgbClr val="099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+mn-ea"/>
                <a:ea typeface="+mn-ea"/>
              </a:rPr>
              <a:t>作品创意可以参考以下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网络资源：</a:t>
            </a:r>
            <a:endParaRPr lang="en-US" altLang="zh-CN" sz="1800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>
                <a:latin typeface="+mn-ea"/>
                <a:ea typeface="+mn-ea"/>
              </a:rPr>
              <a:t>1</a:t>
            </a:r>
            <a:r>
              <a:rPr lang="zh-CN" altLang="en-US" sz="1700" dirty="0" smtClean="0">
                <a:latin typeface="+mn-ea"/>
                <a:ea typeface="+mn-ea"/>
              </a:rPr>
              <a:t>、   大赛组委会通过云盘分享的方式提供的青岛啤酒相关素材；</a:t>
            </a:r>
            <a:endParaRPr lang="en-US" altLang="zh-CN" sz="1700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 smtClean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、“青岛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啤酒山东省区”微信公众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平台（微信号：</a:t>
            </a:r>
            <a:r>
              <a:rPr lang="en-US" altLang="zh-CN" sz="1700" dirty="0" err="1" smtClean="0">
                <a:solidFill>
                  <a:srgbClr val="000000"/>
                </a:solidFill>
                <a:latin typeface="+mn-ea"/>
                <a:ea typeface="+mn-ea"/>
              </a:rPr>
              <a:t>tsingtaosd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），系统推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送青岛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啤酒</a:t>
            </a:r>
            <a:endParaRPr lang="en-US" altLang="zh-CN" sz="17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+mn-ea"/>
                <a:ea typeface="+mn-ea"/>
              </a:rPr>
              <a:t>        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的经典故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事、历史责任、流程工艺等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信息；</a:t>
            </a:r>
            <a:endParaRPr lang="en-US" altLang="zh-CN" sz="1700" dirty="0">
              <a:solidFill>
                <a:srgbClr val="0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00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、   青岛啤酒博物馆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、青岛啤酒官方网站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、青岛</a:t>
            </a:r>
            <a:r>
              <a:rPr lang="zh-CN" altLang="en-US" sz="1700" dirty="0">
                <a:solidFill>
                  <a:srgbClr val="000000"/>
                </a:solidFill>
                <a:latin typeface="+mn-ea"/>
                <a:ea typeface="+mn-ea"/>
              </a:rPr>
              <a:t>啤酒国际啤酒节官方网站</a:t>
            </a:r>
            <a:r>
              <a:rPr lang="zh-CN" altLang="en-US" sz="1700" dirty="0" smtClean="0">
                <a:solidFill>
                  <a:srgbClr val="000000"/>
                </a:solidFill>
                <a:latin typeface="+mn-ea"/>
                <a:ea typeface="+mn-ea"/>
              </a:rPr>
              <a:t>等相关网站。</a:t>
            </a:r>
            <a:endParaRPr lang="en-US" altLang="zh-CN" sz="17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90" grpId="0"/>
      <p:bldP spid="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99592" y="2178004"/>
            <a:ext cx="8351837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微视频   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34" charset="-122"/>
              </a:rPr>
              <a:t>《</a:t>
            </a:r>
            <a:r>
              <a:rPr lang="zh-CN" altLang="en-US" sz="1600" b="1" dirty="0" smtClean="0">
                <a:solidFill>
                  <a:srgbClr val="000000"/>
                </a:solidFill>
                <a:latin typeface="微软雅黑" pitchFamily="34" charset="-122"/>
              </a:rPr>
              <a:t>一个青啤人的一生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34" charset="-122"/>
              </a:rPr>
              <a:t>》  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itchFamily="34" charset="-122"/>
              </a:rPr>
              <a:t>（沙画）</a:t>
            </a:r>
            <a:endParaRPr lang="en-US" altLang="zh-CN" sz="1600" dirty="0" smtClean="0">
              <a:solidFill>
                <a:srgbClr val="FF0000"/>
              </a:solidFill>
              <a:latin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869" y="2564904"/>
            <a:ext cx="806412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7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影片以青啤员工王振竹为原型，与国家的社会主义现代化建设相同步，结合青啤的历史，发展、社会责任感与世界影响力，讲述了一家三代人与青啤共成长的故事，渲染了员工对青啤的归属情节，展示了青岛啤酒的时代风尚。</a:t>
            </a:r>
            <a:endParaRPr lang="zh-CN" altLang="en-US" sz="17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554038" y="1628774"/>
            <a:ext cx="3225874" cy="777457"/>
            <a:chOff x="554559" y="1628802"/>
            <a:chExt cx="2980010" cy="777271"/>
          </a:xfrm>
        </p:grpSpPr>
        <p:sp>
          <p:nvSpPr>
            <p:cNvPr id="5" name="矩形 4"/>
            <p:cNvSpPr/>
            <p:nvPr/>
          </p:nvSpPr>
          <p:spPr>
            <a:xfrm>
              <a:off x="554559" y="1635150"/>
              <a:ext cx="2980010" cy="452330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+mn-ea"/>
              </a:endParaRPr>
            </a:p>
          </p:txBody>
        </p: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554559" y="1628802"/>
              <a:ext cx="2980010" cy="777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 smtClean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【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参赛注意：往届作品展示</a:t>
              </a:r>
              <a:r>
                <a:rPr lang="en-US" altLang="zh-CN" sz="1800" dirty="0" smtClean="0">
                  <a:solidFill>
                    <a:schemeClr val="bg1"/>
                  </a:solidFill>
                  <a:latin typeface="+mn-ea"/>
                  <a:ea typeface="+mn-ea"/>
                  <a:cs typeface="华康俪金黑W8(P)"/>
                </a:rPr>
                <a:t>】</a:t>
              </a:r>
              <a:endParaRPr lang="zh-CN" altLang="zh-CN" sz="1800" dirty="0">
                <a:solidFill>
                  <a:schemeClr val="bg1"/>
                </a:solidFill>
                <a:latin typeface="+mn-ea"/>
                <a:ea typeface="+mn-ea"/>
                <a:cs typeface="华康俪金黑W8(P)"/>
              </a:endParaRPr>
            </a:p>
          </p:txBody>
        </p:sp>
      </p:grp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9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2" name="组合 11"/>
          <p:cNvGrpSpPr/>
          <p:nvPr/>
        </p:nvGrpSpPr>
        <p:grpSpPr>
          <a:xfrm>
            <a:off x="683568" y="4293096"/>
            <a:ext cx="7416824" cy="2308324"/>
            <a:chOff x="611560" y="4005064"/>
            <a:chExt cx="7416824" cy="230832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013" y="4081140"/>
              <a:ext cx="3273791" cy="2122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11560" y="4005064"/>
              <a:ext cx="3487037" cy="2308324"/>
            </a:xfrm>
            <a:prstGeom prst="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081141"/>
              <a:ext cx="3334669" cy="2122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541347" y="4005064"/>
              <a:ext cx="3487037" cy="2308324"/>
            </a:xfrm>
            <a:prstGeom prst="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6433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12913" y="2063378"/>
            <a:ext cx="5522912" cy="717550"/>
            <a:chOff x="0" y="0"/>
            <a:chExt cx="5523016" cy="718590"/>
          </a:xfrm>
        </p:grpSpPr>
        <p:sp>
          <p:nvSpPr>
            <p:cNvPr id="40975" name="TextBox 18"/>
            <p:cNvSpPr>
              <a:spLocks noChangeArrowheads="1"/>
            </p:cNvSpPr>
            <p:nvPr/>
          </p:nvSpPr>
          <p:spPr bwMode="auto">
            <a:xfrm>
              <a:off x="379419" y="71542"/>
              <a:ext cx="5143597" cy="575508"/>
            </a:xfrm>
            <a:prstGeom prst="roundRect">
              <a:avLst>
                <a:gd name="adj" fmla="val 8176"/>
              </a:avLst>
            </a:prstGeom>
            <a:solidFill>
              <a:schemeClr val="bg1"/>
            </a:solidFill>
            <a:ln w="19050">
              <a:solidFill>
                <a:srgbClr val="A6A6A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       </a:t>
              </a: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微营销大赛简介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976" name="椭圆 21"/>
            <p:cNvSpPr>
              <a:spLocks noChangeArrowheads="1"/>
            </p:cNvSpPr>
            <p:nvPr/>
          </p:nvSpPr>
          <p:spPr bwMode="auto">
            <a:xfrm>
              <a:off x="0" y="0"/>
              <a:ext cx="769951" cy="718590"/>
            </a:xfrm>
            <a:prstGeom prst="ellipse">
              <a:avLst/>
            </a:prstGeom>
            <a:solidFill>
              <a:srgbClr val="008AF2"/>
            </a:solidFill>
            <a:ln w="19050">
              <a:solidFill>
                <a:srgbClr val="A6A6A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ea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1989" name="TextBox 9"/>
          <p:cNvSpPr txBox="1">
            <a:spLocks noChangeArrowheads="1"/>
          </p:cNvSpPr>
          <p:nvPr/>
        </p:nvSpPr>
        <p:spPr bwMode="auto">
          <a:xfrm>
            <a:off x="611188" y="404813"/>
            <a:ext cx="13160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目录</a:t>
            </a:r>
          </a:p>
        </p:txBody>
      </p:sp>
      <p:sp>
        <p:nvSpPr>
          <p:cNvPr id="41990" name="矩形 23"/>
          <p:cNvSpPr>
            <a:spLocks noChangeArrowheads="1"/>
          </p:cNvSpPr>
          <p:nvPr/>
        </p:nvSpPr>
        <p:spPr bwMode="auto">
          <a:xfrm>
            <a:off x="107504" y="1112838"/>
            <a:ext cx="8892481" cy="287337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712913" y="3502024"/>
            <a:ext cx="5522912" cy="719138"/>
            <a:chOff x="0" y="0"/>
            <a:chExt cx="5523016" cy="718590"/>
          </a:xfrm>
        </p:grpSpPr>
        <p:sp>
          <p:nvSpPr>
            <p:cNvPr id="40971" name="TextBox 28"/>
            <p:cNvSpPr>
              <a:spLocks noChangeArrowheads="1"/>
            </p:cNvSpPr>
            <p:nvPr/>
          </p:nvSpPr>
          <p:spPr bwMode="auto">
            <a:xfrm>
              <a:off x="379419" y="71383"/>
              <a:ext cx="5143597" cy="575825"/>
            </a:xfrm>
            <a:prstGeom prst="roundRect">
              <a:avLst>
                <a:gd name="adj" fmla="val 8176"/>
              </a:avLst>
            </a:prstGeom>
            <a:solidFill>
              <a:schemeClr val="bg1"/>
            </a:solidFill>
            <a:ln w="19050">
              <a:solidFill>
                <a:srgbClr val="A6A6A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ea typeface="微软雅黑" pitchFamily="34" charset="-122"/>
                </a:rPr>
                <a:t>          </a:t>
              </a:r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第四届</a:t>
              </a: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微营销大赛介绍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972" name="椭圆 29"/>
            <p:cNvSpPr>
              <a:spLocks noChangeArrowheads="1"/>
            </p:cNvSpPr>
            <p:nvPr/>
          </p:nvSpPr>
          <p:spPr bwMode="auto">
            <a:xfrm>
              <a:off x="0" y="0"/>
              <a:ext cx="769951" cy="718590"/>
            </a:xfrm>
            <a:prstGeom prst="ellipse">
              <a:avLst/>
            </a:prstGeom>
            <a:solidFill>
              <a:srgbClr val="008AF2"/>
            </a:solidFill>
            <a:ln w="19050">
              <a:solidFill>
                <a:srgbClr val="A6A6A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 dirty="0" smtClean="0">
                  <a:solidFill>
                    <a:schemeClr val="bg1"/>
                  </a:solidFill>
                  <a:ea typeface="微软雅黑" pitchFamily="34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pic>
        <p:nvPicPr>
          <p:cNvPr id="40969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20" name="Group 13"/>
          <p:cNvGrpSpPr>
            <a:grpSpLocks/>
          </p:cNvGrpSpPr>
          <p:nvPr/>
        </p:nvGrpSpPr>
        <p:grpSpPr bwMode="auto">
          <a:xfrm>
            <a:off x="1712913" y="4941093"/>
            <a:ext cx="5522912" cy="719138"/>
            <a:chOff x="0" y="0"/>
            <a:chExt cx="5523016" cy="718590"/>
          </a:xfrm>
        </p:grpSpPr>
        <p:sp>
          <p:nvSpPr>
            <p:cNvPr id="5" name="TextBox 31"/>
            <p:cNvSpPr>
              <a:spLocks noChangeArrowheads="1"/>
            </p:cNvSpPr>
            <p:nvPr/>
          </p:nvSpPr>
          <p:spPr bwMode="auto">
            <a:xfrm>
              <a:off x="379419" y="71383"/>
              <a:ext cx="5143597" cy="575825"/>
            </a:xfrm>
            <a:prstGeom prst="roundRect">
              <a:avLst>
                <a:gd name="adj" fmla="val 8176"/>
              </a:avLst>
            </a:prstGeom>
            <a:solidFill>
              <a:schemeClr val="bg1"/>
            </a:solidFill>
            <a:ln w="19050">
              <a:solidFill>
                <a:srgbClr val="A6A6A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ea typeface="微软雅黑" pitchFamily="34" charset="-122"/>
                </a:rPr>
                <a:t>          </a:t>
              </a:r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第四届</a:t>
              </a: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微营销大赛指导</a:t>
              </a:r>
            </a:p>
          </p:txBody>
        </p:sp>
        <p:sp>
          <p:nvSpPr>
            <p:cNvPr id="40970" name="椭圆 32"/>
            <p:cNvSpPr>
              <a:spLocks noChangeArrowheads="1"/>
            </p:cNvSpPr>
            <p:nvPr/>
          </p:nvSpPr>
          <p:spPr bwMode="auto">
            <a:xfrm>
              <a:off x="0" y="0"/>
              <a:ext cx="769951" cy="718590"/>
            </a:xfrm>
            <a:prstGeom prst="ellipse">
              <a:avLst/>
            </a:prstGeom>
            <a:solidFill>
              <a:srgbClr val="008AF2"/>
            </a:solidFill>
            <a:ln w="19050">
              <a:solidFill>
                <a:srgbClr val="A6A6A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 dirty="0" smtClean="0">
                  <a:solidFill>
                    <a:schemeClr val="bg1"/>
                  </a:solidFill>
                  <a:ea typeface="微软雅黑" pitchFamily="34" charset="-12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utoUpdateAnimBg="0"/>
      <p:bldP spid="41990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635" y="1702690"/>
            <a:ext cx="835183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微视频   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34" charset="-122"/>
              </a:rPr>
              <a:t>《</a:t>
            </a:r>
            <a:r>
              <a:rPr lang="zh-CN" altLang="en-US" sz="1600" b="1" dirty="0" smtClean="0">
                <a:solidFill>
                  <a:srgbClr val="000000"/>
                </a:solidFill>
                <a:latin typeface="微软雅黑" pitchFamily="34" charset="-122"/>
              </a:rPr>
              <a:t>一万零一个瓶盖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34" charset="-122"/>
              </a:rPr>
              <a:t>》</a:t>
            </a:r>
            <a:endParaRPr lang="en-US" altLang="zh-CN" sz="1600" b="1" dirty="0" smtClean="0">
              <a:solidFill>
                <a:srgbClr val="FF0000"/>
              </a:solidFill>
              <a:latin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132856"/>
            <a:ext cx="82089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7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这一作品所讲述的故事饱含孩子对妈妈的浓浓思念，电影通过父亲的一个善意的谎言给与了小男孩对于母亲渴望的一种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寄托。</a:t>
            </a:r>
            <a:r>
              <a:rPr lang="zh-CN" altLang="en-US" sz="17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小男孩穿过大街小巷，不断积累，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不断寻找</a:t>
            </a:r>
            <a:r>
              <a:rPr lang="en-US" altLang="zh-CN" sz="17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·····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该作品体现了对单亲儿童的关心与爱护。</a:t>
            </a:r>
            <a:endParaRPr lang="zh-CN" altLang="en-US" sz="17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19897" y="3861048"/>
            <a:ext cx="3672000" cy="2448272"/>
            <a:chOff x="4860032" y="4005064"/>
            <a:chExt cx="3672000" cy="226800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2029" y="4098044"/>
              <a:ext cx="3537633" cy="2142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860032" y="4005064"/>
              <a:ext cx="3672000" cy="2268000"/>
            </a:xfrm>
            <a:prstGeom prst="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5395" y="3855023"/>
            <a:ext cx="3627115" cy="2452340"/>
            <a:chOff x="683568" y="4005064"/>
            <a:chExt cx="3627115" cy="230832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068" y="4077071"/>
              <a:ext cx="3555900" cy="2184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83568" y="4005064"/>
              <a:ext cx="3627115" cy="2308324"/>
            </a:xfrm>
            <a:prstGeom prst="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en-US" altLang="zh-CN" dirty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12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5815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735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6" name="组合 5"/>
          <p:cNvGrpSpPr/>
          <p:nvPr/>
        </p:nvGrpSpPr>
        <p:grpSpPr>
          <a:xfrm>
            <a:off x="468313" y="1697033"/>
            <a:ext cx="8352159" cy="2101591"/>
            <a:chOff x="468313" y="2125306"/>
            <a:chExt cx="8352159" cy="2101591"/>
          </a:xfrm>
        </p:grpSpPr>
        <p:sp>
          <p:nvSpPr>
            <p:cNvPr id="90" name="矩形 89"/>
            <p:cNvSpPr>
              <a:spLocks noChangeArrowheads="1"/>
            </p:cNvSpPr>
            <p:nvPr/>
          </p:nvSpPr>
          <p:spPr bwMode="auto">
            <a:xfrm>
              <a:off x="468313" y="2564904"/>
              <a:ext cx="8351837" cy="166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       结合网络流行美剧</a:t>
              </a:r>
              <a:r>
                <a:rPr lang="en-US" altLang="zh-CN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《</a:t>
              </a:r>
              <a:r>
                <a:rPr lang="zh-CN" altLang="en-US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生活大爆炸</a:t>
              </a:r>
              <a:r>
                <a:rPr lang="en-US" altLang="zh-CN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》</a:t>
              </a:r>
              <a:r>
                <a:rPr lang="zh-CN" altLang="en-US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创作</a:t>
              </a:r>
              <a:r>
                <a:rPr lang="zh-CN" altLang="en-US" sz="1700" dirty="0">
                  <a:solidFill>
                    <a:srgbClr val="000000"/>
                  </a:solidFill>
                  <a:latin typeface="+mn-ea"/>
                  <a:ea typeface="+mn-ea"/>
                </a:rPr>
                <a:t>与青岛</a:t>
              </a:r>
              <a:r>
                <a:rPr lang="zh-CN" altLang="en-US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啤酒相</a:t>
              </a:r>
              <a:r>
                <a:rPr lang="zh-CN" altLang="en-US" sz="1700" dirty="0">
                  <a:solidFill>
                    <a:srgbClr val="000000"/>
                  </a:solidFill>
                  <a:latin typeface="+mn-ea"/>
                  <a:ea typeface="+mn-ea"/>
                </a:rPr>
                <a:t>结合的</a:t>
              </a:r>
              <a:r>
                <a:rPr lang="zh-CN" altLang="en-US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“青啤大爆炸”。沿用原剧搞笑风格，创意配音，把</a:t>
              </a:r>
              <a:r>
                <a:rPr lang="zh-CN" altLang="en-US" sz="1700" dirty="0">
                  <a:solidFill>
                    <a:srgbClr val="000000"/>
                  </a:solidFill>
                  <a:latin typeface="+mn-ea"/>
                  <a:ea typeface="+mn-ea"/>
                </a:rPr>
                <a:t>青岛深厚的啤酒文化、青岛啤酒的历史厚重</a:t>
              </a:r>
              <a:r>
                <a:rPr lang="zh-CN" altLang="en-US" sz="1700" dirty="0" smtClean="0">
                  <a:solidFill>
                    <a:srgbClr val="000000"/>
                  </a:solidFill>
                  <a:latin typeface="+mn-ea"/>
                  <a:ea typeface="+mn-ea"/>
                </a:rPr>
                <a:t>感通过诙谐幽默的对话表现出来。</a:t>
              </a:r>
              <a:endParaRPr lang="zh-CN" altLang="en-US" sz="17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68635" y="2125306"/>
              <a:ext cx="8351837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 smtClean="0">
                  <a:solidFill>
                    <a:srgbClr val="FF0000"/>
                  </a:solidFill>
                  <a:latin typeface="微软雅黑" pitchFamily="34" charset="-122"/>
                </a:rPr>
                <a:t>微视频   </a:t>
              </a:r>
              <a:r>
                <a:rPr lang="en-US" altLang="zh-CN" sz="1600" b="1" dirty="0" smtClean="0">
                  <a:solidFill>
                    <a:srgbClr val="000000"/>
                  </a:solidFill>
                  <a:latin typeface="微软雅黑" pitchFamily="34" charset="-122"/>
                </a:rPr>
                <a:t>《</a:t>
              </a:r>
              <a:r>
                <a:rPr lang="zh-CN" altLang="en-US" sz="1600" b="1" dirty="0" smtClean="0">
                  <a:solidFill>
                    <a:srgbClr val="000000"/>
                  </a:solidFill>
                  <a:latin typeface="微软雅黑" pitchFamily="34" charset="-122"/>
                </a:rPr>
                <a:t>青啤大爆炸</a:t>
              </a:r>
              <a:r>
                <a:rPr lang="en-US" altLang="zh-CN" sz="1600" b="1" dirty="0" smtClean="0">
                  <a:solidFill>
                    <a:srgbClr val="000000"/>
                  </a:solidFill>
                  <a:latin typeface="微软雅黑" pitchFamily="34" charset="-122"/>
                </a:rPr>
                <a:t>》</a:t>
              </a:r>
              <a:endParaRPr lang="en-US" altLang="zh-CN" sz="1600" b="1" dirty="0" smtClean="0">
                <a:solidFill>
                  <a:srgbClr val="FF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8286" y="4077072"/>
            <a:ext cx="7406122" cy="2308324"/>
            <a:chOff x="838286" y="4217020"/>
            <a:chExt cx="7406122" cy="2308324"/>
          </a:xfrm>
        </p:grpSpPr>
        <p:grpSp>
          <p:nvGrpSpPr>
            <p:cNvPr id="4" name="组合 3"/>
            <p:cNvGrpSpPr/>
            <p:nvPr/>
          </p:nvGrpSpPr>
          <p:grpSpPr>
            <a:xfrm>
              <a:off x="4757371" y="4217020"/>
              <a:ext cx="3487037" cy="2308324"/>
              <a:chOff x="4716016" y="4149080"/>
              <a:chExt cx="3487037" cy="2308324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023" y="4257729"/>
                <a:ext cx="3370015" cy="2125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4716016" y="4149080"/>
                <a:ext cx="3487037" cy="230832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zh-CN" altLang="en-US" dirty="0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838286" y="4217020"/>
              <a:ext cx="3487037" cy="2308324"/>
              <a:chOff x="556277" y="4145012"/>
              <a:chExt cx="3487037" cy="2308324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3270" y="4257729"/>
                <a:ext cx="3273053" cy="2125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556277" y="4145012"/>
                <a:ext cx="3487037" cy="230832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zh-CN" altLang="en-US" dirty="0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59405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3" name="组合 2"/>
          <p:cNvGrpSpPr/>
          <p:nvPr/>
        </p:nvGrpSpPr>
        <p:grpSpPr>
          <a:xfrm>
            <a:off x="395536" y="1700808"/>
            <a:ext cx="8424936" cy="4680942"/>
            <a:chOff x="395536" y="1700808"/>
            <a:chExt cx="8424936" cy="4680942"/>
          </a:xfrm>
        </p:grpSpPr>
        <p:sp>
          <p:nvSpPr>
            <p:cNvPr id="57351" name="矩形 3"/>
            <p:cNvSpPr>
              <a:spLocks noChangeArrowheads="1"/>
            </p:cNvSpPr>
            <p:nvPr/>
          </p:nvSpPr>
          <p:spPr bwMode="auto">
            <a:xfrm>
              <a:off x="395536" y="2276872"/>
              <a:ext cx="8169400" cy="158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indent="457200"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700" dirty="0">
                  <a:solidFill>
                    <a:srgbClr val="000000"/>
                  </a:solidFill>
                  <a:latin typeface="微软雅黑" pitchFamily="34" charset="-122"/>
                </a:rPr>
                <a:t>《</a:t>
              </a:r>
              <a:r>
                <a:rPr lang="zh-CN" altLang="en-US" sz="1700" dirty="0">
                  <a:solidFill>
                    <a:srgbClr val="000000"/>
                  </a:solidFill>
                  <a:latin typeface="微软雅黑" pitchFamily="34" charset="-122"/>
                </a:rPr>
                <a:t>啤酒成长史</a:t>
              </a:r>
              <a:r>
                <a:rPr lang="en-US" altLang="zh-CN" sz="1700" dirty="0">
                  <a:solidFill>
                    <a:srgbClr val="000000"/>
                  </a:solidFill>
                  <a:latin typeface="微软雅黑" pitchFamily="34" charset="-122"/>
                </a:rPr>
                <a:t>》</a:t>
              </a:r>
              <a:r>
                <a:rPr lang="zh-CN" altLang="en-US" sz="1700" dirty="0">
                  <a:solidFill>
                    <a:srgbClr val="000000"/>
                  </a:solidFill>
                  <a:latin typeface="微软雅黑" pitchFamily="34" charset="-122"/>
                </a:rPr>
                <a:t>：视频采用延迟摄影技术，用</a:t>
              </a:r>
              <a:r>
                <a:rPr lang="en-US" altLang="zh-CN" sz="1700" dirty="0">
                  <a:solidFill>
                    <a:srgbClr val="000000"/>
                  </a:solidFill>
                  <a:latin typeface="微软雅黑" pitchFamily="34" charset="-122"/>
                </a:rPr>
                <a:t>1600</a:t>
              </a:r>
              <a:r>
                <a:rPr lang="zh-CN" altLang="en-US" sz="1700" dirty="0">
                  <a:solidFill>
                    <a:srgbClr val="000000"/>
                  </a:solidFill>
                  <a:latin typeface="微软雅黑" pitchFamily="34" charset="-122"/>
                </a:rPr>
                <a:t>余副手绘漫画制作而成，将啤酒历史、青岛啤酒在啤酒历史中的重要地位用幽默、生动的形式表现出，并配音表述，成为佳作。</a:t>
              </a:r>
            </a:p>
          </p:txBody>
        </p:sp>
        <p:pic>
          <p:nvPicPr>
            <p:cNvPr id="5940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74" y="4076700"/>
              <a:ext cx="3705101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40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925" y="4076700"/>
              <a:ext cx="3640491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68635" y="1700808"/>
              <a:ext cx="8351837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 smtClean="0">
                  <a:solidFill>
                    <a:srgbClr val="FF0000"/>
                  </a:solidFill>
                  <a:latin typeface="微软雅黑" pitchFamily="34" charset="-122"/>
                </a:rPr>
                <a:t>微视频   </a:t>
              </a:r>
              <a:r>
                <a:rPr lang="en-US" altLang="zh-CN" sz="1600" b="1" dirty="0" smtClean="0">
                  <a:solidFill>
                    <a:srgbClr val="000000"/>
                  </a:solidFill>
                  <a:latin typeface="微软雅黑" pitchFamily="34" charset="-122"/>
                </a:rPr>
                <a:t>《</a:t>
              </a:r>
              <a:r>
                <a:rPr lang="zh-CN" altLang="en-US" sz="1600" b="1" dirty="0" smtClean="0">
                  <a:solidFill>
                    <a:srgbClr val="000000"/>
                  </a:solidFill>
                  <a:latin typeface="微软雅黑" pitchFamily="34" charset="-122"/>
                </a:rPr>
                <a:t>啤酒成长史</a:t>
              </a:r>
              <a:r>
                <a:rPr lang="en-US" altLang="zh-CN" sz="1600" b="1" dirty="0" smtClean="0">
                  <a:solidFill>
                    <a:srgbClr val="000000"/>
                  </a:solidFill>
                  <a:latin typeface="微软雅黑" pitchFamily="34" charset="-122"/>
                </a:rPr>
                <a:t>》 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itchFamily="34" charset="-122"/>
                </a:rPr>
                <a:t>（漫画）</a:t>
              </a:r>
              <a:endParaRPr lang="en-US" altLang="zh-CN" sz="1600" dirty="0" smtClean="0">
                <a:solidFill>
                  <a:srgbClr val="FF0000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61450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7" name="矩形 5"/>
          <p:cNvSpPr>
            <a:spLocks noChangeArrowheads="1"/>
          </p:cNvSpPr>
          <p:nvPr/>
        </p:nvSpPr>
        <p:spPr bwMode="auto">
          <a:xfrm>
            <a:off x="467543" y="1772816"/>
            <a:ext cx="8208913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indent="45720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700" dirty="0">
                <a:latin typeface="微软雅黑" pitchFamily="34" charset="-122"/>
              </a:rPr>
              <a:t>其他还有改编</a:t>
            </a:r>
            <a:r>
              <a:rPr lang="en-US" altLang="zh-CN" sz="1700" dirty="0">
                <a:latin typeface="微软雅黑" pitchFamily="34" charset="-122"/>
              </a:rPr>
              <a:t>《</a:t>
            </a:r>
            <a:r>
              <a:rPr lang="zh-CN" altLang="en-US" sz="1700" dirty="0">
                <a:latin typeface="微软雅黑" pitchFamily="34" charset="-122"/>
              </a:rPr>
              <a:t>报告老板</a:t>
            </a:r>
            <a:r>
              <a:rPr lang="en-US" altLang="zh-CN" sz="1700" dirty="0">
                <a:latin typeface="微软雅黑" pitchFamily="34" charset="-122"/>
              </a:rPr>
              <a:t>》</a:t>
            </a:r>
            <a:r>
              <a:rPr lang="zh-CN" altLang="en-US" sz="1700" dirty="0">
                <a:latin typeface="微软雅黑" pitchFamily="34" charset="-122"/>
              </a:rPr>
              <a:t>、</a:t>
            </a:r>
            <a:r>
              <a:rPr lang="en-US" altLang="zh-CN" sz="1700" dirty="0">
                <a:latin typeface="微软雅黑" pitchFamily="34" charset="-122"/>
              </a:rPr>
              <a:t>《</a:t>
            </a:r>
            <a:r>
              <a:rPr lang="zh-CN" altLang="en-US" sz="1700" dirty="0">
                <a:latin typeface="微软雅黑" pitchFamily="34" charset="-122"/>
              </a:rPr>
              <a:t>万万没想到</a:t>
            </a:r>
            <a:r>
              <a:rPr lang="en-US" altLang="zh-CN" sz="1700" dirty="0" smtClean="0">
                <a:latin typeface="微软雅黑" pitchFamily="34" charset="-122"/>
              </a:rPr>
              <a:t>》</a:t>
            </a:r>
            <a:r>
              <a:rPr lang="zh-CN" altLang="en-US" sz="1700" dirty="0" smtClean="0">
                <a:latin typeface="微软雅黑" pitchFamily="34" charset="-122"/>
              </a:rPr>
              <a:t>、</a:t>
            </a:r>
            <a:r>
              <a:rPr lang="en-US" altLang="zh-CN" sz="1700" dirty="0" smtClean="0">
                <a:latin typeface="微软雅黑" pitchFamily="34" charset="-122"/>
              </a:rPr>
              <a:t>《</a:t>
            </a:r>
            <a:r>
              <a:rPr lang="zh-CN" altLang="en-US" sz="1700" dirty="0" smtClean="0">
                <a:latin typeface="微软雅黑" pitchFamily="34" charset="-122"/>
              </a:rPr>
              <a:t>屌丝男士</a:t>
            </a:r>
            <a:r>
              <a:rPr lang="en-US" altLang="zh-CN" sz="1700" dirty="0" smtClean="0">
                <a:latin typeface="微软雅黑" pitchFamily="34" charset="-122"/>
              </a:rPr>
              <a:t>》</a:t>
            </a:r>
            <a:r>
              <a:rPr lang="zh-CN" altLang="en-US" sz="1700" dirty="0" smtClean="0">
                <a:latin typeface="微软雅黑" pitchFamily="34" charset="-122"/>
              </a:rPr>
              <a:t>、</a:t>
            </a:r>
            <a:r>
              <a:rPr lang="en-US" altLang="zh-CN" sz="1700" dirty="0" smtClean="0">
                <a:latin typeface="微软雅黑" pitchFamily="34" charset="-122"/>
              </a:rPr>
              <a:t>《</a:t>
            </a:r>
            <a:r>
              <a:rPr lang="zh-CN" altLang="en-US" sz="1700" dirty="0" smtClean="0">
                <a:latin typeface="微软雅黑" pitchFamily="34" charset="-122"/>
              </a:rPr>
              <a:t>舌尖上的青啤</a:t>
            </a:r>
            <a:r>
              <a:rPr lang="en-US" altLang="zh-CN" sz="1700" dirty="0" smtClean="0">
                <a:latin typeface="微软雅黑" pitchFamily="34" charset="-122"/>
              </a:rPr>
              <a:t>》</a:t>
            </a:r>
            <a:r>
              <a:rPr lang="zh-CN" altLang="en-US" sz="1700" dirty="0" smtClean="0">
                <a:latin typeface="微软雅黑" pitchFamily="34" charset="-122"/>
              </a:rPr>
              <a:t>等，总之</a:t>
            </a:r>
            <a:r>
              <a:rPr lang="zh-CN" altLang="en-US" sz="1700" dirty="0">
                <a:latin typeface="微软雅黑" pitchFamily="34" charset="-122"/>
              </a:rPr>
              <a:t>，我们可以用来创作借鉴的的元素很多：</a:t>
            </a:r>
            <a:r>
              <a:rPr lang="zh-CN" altLang="en-US" sz="1700" dirty="0">
                <a:solidFill>
                  <a:srgbClr val="000000"/>
                </a:solidFill>
                <a:latin typeface="微软雅黑" pitchFamily="34" charset="-122"/>
              </a:rPr>
              <a:t>青岛啤酒广告素材、</a:t>
            </a:r>
            <a:r>
              <a:rPr lang="zh-CN" altLang="en-US" sz="1700" dirty="0">
                <a:solidFill>
                  <a:srgbClr val="FF0000"/>
                </a:solidFill>
                <a:latin typeface="微软雅黑" pitchFamily="34" charset="-122"/>
              </a:rPr>
              <a:t>热门网络视频、热门电视剧、热门事件</a:t>
            </a:r>
            <a:r>
              <a:rPr lang="zh-CN" altLang="en-US" sz="1700" dirty="0">
                <a:solidFill>
                  <a:srgbClr val="000000"/>
                </a:solidFill>
                <a:latin typeface="微软雅黑" pitchFamily="34" charset="-122"/>
              </a:rPr>
              <a:t>等根据需要加工制作，或在原来视频基础上创作，或者模仿那种模式进行创新创作，只要能很好体现青岛啤酒内涵、文化底蕴、品牌形象且适合互联网传播的一切作品都是好作品。</a:t>
            </a:r>
            <a:endParaRPr lang="zh-CN" altLang="en-US" sz="1700" dirty="0">
              <a:latin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334" y="4725144"/>
            <a:ext cx="8189121" cy="1292662"/>
          </a:xfrm>
          <a:prstGeom prst="rect">
            <a:avLst/>
          </a:prstGeom>
          <a:noFill/>
          <a:ln w="28575">
            <a:solidFill>
              <a:srgbClr val="0996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</a:rPr>
              <a:t>      </a:t>
            </a:r>
            <a:r>
              <a:rPr lang="zh-CN" altLang="en-US" sz="1700" dirty="0" smtClean="0">
                <a:latin typeface="+mn-ea"/>
                <a:ea typeface="+mn-ea"/>
              </a:rPr>
              <a:t>上述作品在参赛期间均已经上传至网络平台，参赛选手可自行搜索查看，同时，大赛组委会也会在初赛期间通过微信平台（微信号：</a:t>
            </a:r>
            <a:r>
              <a:rPr lang="en-US" altLang="zh-CN" sz="1700" b="1" dirty="0" err="1" smtClean="0">
                <a:latin typeface="+mn-ea"/>
                <a:ea typeface="+mn-ea"/>
              </a:rPr>
              <a:t>tsingtaosd</a:t>
            </a:r>
            <a:r>
              <a:rPr lang="zh-CN" altLang="en-US" sz="1700" dirty="0" smtClean="0">
                <a:latin typeface="+mn-ea"/>
                <a:ea typeface="+mn-ea"/>
              </a:rPr>
              <a:t>）进行历届优秀作品的传播</a:t>
            </a:r>
            <a:r>
              <a:rPr lang="zh-CN" altLang="en-US" sz="1700" dirty="0">
                <a:latin typeface="+mn-ea"/>
                <a:ea typeface="+mn-ea"/>
              </a:rPr>
              <a:t>展示</a:t>
            </a:r>
            <a:r>
              <a:rPr lang="zh-CN" altLang="en-US" sz="1700" dirty="0" smtClean="0">
                <a:latin typeface="+mn-ea"/>
                <a:ea typeface="+mn-ea"/>
              </a:rPr>
              <a:t>。</a:t>
            </a:r>
            <a:endParaRPr lang="zh-CN" altLang="en-US" sz="17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17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1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8" name="组合 7"/>
          <p:cNvGrpSpPr/>
          <p:nvPr/>
        </p:nvGrpSpPr>
        <p:grpSpPr>
          <a:xfrm>
            <a:off x="302903" y="1823577"/>
            <a:ext cx="8589577" cy="4557751"/>
            <a:chOff x="251521" y="2129081"/>
            <a:chExt cx="8589577" cy="4557751"/>
          </a:xfrm>
        </p:grpSpPr>
        <p:grpSp>
          <p:nvGrpSpPr>
            <p:cNvPr id="6" name="组合 5"/>
            <p:cNvGrpSpPr/>
            <p:nvPr/>
          </p:nvGrpSpPr>
          <p:grpSpPr>
            <a:xfrm>
              <a:off x="251521" y="2708920"/>
              <a:ext cx="8589577" cy="3439511"/>
              <a:chOff x="251521" y="2996952"/>
              <a:chExt cx="8589577" cy="343951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51521" y="2996952"/>
                <a:ext cx="2592290" cy="3416320"/>
                <a:chOff x="251520" y="3356992"/>
                <a:chExt cx="2592290" cy="3416320"/>
              </a:xfrm>
            </p:grpSpPr>
            <p:pic>
              <p:nvPicPr>
                <p:cNvPr id="3077" name="Picture 5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521" y="3486007"/>
                  <a:ext cx="2592288" cy="31487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" name="TextBox 1"/>
                <p:cNvSpPr txBox="1"/>
                <p:nvPr/>
              </p:nvSpPr>
              <p:spPr>
                <a:xfrm>
                  <a:off x="251520" y="3356992"/>
                  <a:ext cx="2592290" cy="3416320"/>
                </a:xfrm>
                <a:prstGeom prst="rect">
                  <a:avLst/>
                </a:pr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en-US" altLang="zh-CN" dirty="0" smtClean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zh-CN" altLang="en-US" dirty="0"/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6176802" y="3020143"/>
                <a:ext cx="2664296" cy="3416320"/>
                <a:chOff x="3203848" y="3356992"/>
                <a:chExt cx="2664296" cy="3416320"/>
              </a:xfrm>
            </p:grpSpPr>
            <p:pic>
              <p:nvPicPr>
                <p:cNvPr id="3078" name="Picture 6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401" y="3501008"/>
                  <a:ext cx="2629743" cy="31487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" name="TextBox 8"/>
                <p:cNvSpPr txBox="1"/>
                <p:nvPr/>
              </p:nvSpPr>
              <p:spPr>
                <a:xfrm>
                  <a:off x="3203848" y="3356992"/>
                  <a:ext cx="2664296" cy="3416320"/>
                </a:xfrm>
                <a:prstGeom prst="rect">
                  <a:avLst/>
                </a:pr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en-US" altLang="zh-CN" dirty="0" smtClean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zh-CN" altLang="en-US" dirty="0"/>
                </a:p>
              </p:txBody>
            </p:sp>
          </p:grpSp>
          <p:grpSp>
            <p:nvGrpSpPr>
              <p:cNvPr id="3" name="组合 2"/>
              <p:cNvGrpSpPr/>
              <p:nvPr/>
            </p:nvGrpSpPr>
            <p:grpSpPr>
              <a:xfrm>
                <a:off x="3203848" y="2996952"/>
                <a:ext cx="2664296" cy="3416320"/>
                <a:chOff x="6097488" y="3352227"/>
                <a:chExt cx="2664296" cy="3416320"/>
              </a:xfrm>
            </p:grpSpPr>
            <p:pic>
              <p:nvPicPr>
                <p:cNvPr id="3079" name="Picture 7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62354" y="3486007"/>
                  <a:ext cx="2599430" cy="31487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" name="TextBox 9"/>
                <p:cNvSpPr txBox="1"/>
                <p:nvPr/>
              </p:nvSpPr>
              <p:spPr>
                <a:xfrm>
                  <a:off x="6097488" y="3352227"/>
                  <a:ext cx="2664296" cy="3416320"/>
                </a:xfrm>
                <a:prstGeom prst="rect">
                  <a:avLst/>
                </a:pr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en-US" altLang="zh-CN" dirty="0" smtClean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en-US" altLang="zh-CN" dirty="0" smtClean="0"/>
                </a:p>
                <a:p>
                  <a:endParaRPr lang="en-US" altLang="zh-CN" dirty="0"/>
                </a:p>
                <a:p>
                  <a:endParaRPr lang="zh-CN" altLang="en-US" dirty="0"/>
                </a:p>
              </p:txBody>
            </p:sp>
          </p:grpSp>
        </p:grp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67544" y="2129081"/>
              <a:ext cx="8351837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 smtClean="0">
                  <a:solidFill>
                    <a:srgbClr val="FF0000"/>
                  </a:solidFill>
                  <a:latin typeface="微软雅黑" pitchFamily="34" charset="-122"/>
                </a:rPr>
                <a:t>图片</a:t>
              </a:r>
              <a:r>
                <a:rPr lang="zh-CN" altLang="en-US" sz="1800" dirty="0">
                  <a:solidFill>
                    <a:srgbClr val="FF0000"/>
                  </a:solidFill>
                  <a:latin typeface="微软雅黑" pitchFamily="34" charset="-122"/>
                </a:rPr>
                <a:t>海报类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50073" y="6309320"/>
              <a:ext cx="752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剪纸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095030" y="6317500"/>
              <a:ext cx="1096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捏泥人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64288" y="6309320"/>
              <a:ext cx="731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皮影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548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2204864"/>
            <a:ext cx="378147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551238"/>
            <a:ext cx="3795959" cy="219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499" y="2204864"/>
            <a:ext cx="3882933" cy="2155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27984" y="4627002"/>
            <a:ext cx="40989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+mn-ea"/>
                <a:ea typeface="+mn-ea"/>
              </a:rPr>
              <a:t>       通过具有特定含义的英文单词，将黑啤、鸿运当头、经典三款产品的形象与内涵同时展示，简练而不失韵味。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18926" y="1628800"/>
            <a:ext cx="835183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文案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itchFamily="34" charset="-122"/>
              </a:rPr>
              <a:t>/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海报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类</a:t>
            </a:r>
          </a:p>
        </p:txBody>
      </p:sp>
    </p:spTree>
    <p:extLst>
      <p:ext uri="{BB962C8B-B14F-4D97-AF65-F5344CB8AC3E}">
        <p14:creationId xmlns:p14="http://schemas.microsoft.com/office/powerpoint/2010/main" val="380812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10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69645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501100" y="1628800"/>
            <a:ext cx="22707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文字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图片类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68811" y="2353225"/>
            <a:ext cx="7184231" cy="4172119"/>
            <a:chOff x="1043608" y="2497440"/>
            <a:chExt cx="7184231" cy="4172119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751" y="2511639"/>
              <a:ext cx="3449638" cy="206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751" y="4632797"/>
              <a:ext cx="3494088" cy="203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4632797"/>
              <a:ext cx="3390811" cy="203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2497440"/>
              <a:ext cx="3390811" cy="2064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9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71693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468313" y="1628800"/>
            <a:ext cx="201545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新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媒体应用类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1188" y="2204864"/>
            <a:ext cx="8077200" cy="4393258"/>
            <a:chOff x="611188" y="2204864"/>
            <a:chExt cx="8077200" cy="4393258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188" y="2753197"/>
              <a:ext cx="2595562" cy="381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8525" y="2754784"/>
              <a:ext cx="2538413" cy="383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7750" y="2756372"/>
              <a:ext cx="2560638" cy="384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"/>
            <p:cNvSpPr txBox="1">
              <a:spLocks noChangeArrowheads="1"/>
            </p:cNvSpPr>
            <p:nvPr/>
          </p:nvSpPr>
          <p:spPr bwMode="auto">
            <a:xfrm>
              <a:off x="3190875" y="2204864"/>
              <a:ext cx="295275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微软雅黑" pitchFamily="34" charset="-122"/>
                </a:rPr>
                <a:t>APP</a:t>
              </a:r>
              <a:r>
                <a:rPr lang="zh-CN" altLang="en-US" sz="1800" b="1" dirty="0">
                  <a:latin typeface="微软雅黑" pitchFamily="34" charset="-122"/>
                </a:rPr>
                <a:t>制作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72719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468313" y="1700808"/>
            <a:ext cx="237549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新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媒体应用类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3190875" y="2348880"/>
            <a:ext cx="295275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微软雅黑" pitchFamily="34" charset="-122"/>
              </a:rPr>
              <a:t>搜狗拼音皮肤</a:t>
            </a:r>
          </a:p>
        </p:txBody>
      </p:sp>
      <p:grpSp>
        <p:nvGrpSpPr>
          <p:cNvPr id="72712" name="组合 2"/>
          <p:cNvGrpSpPr>
            <a:grpSpLocks/>
          </p:cNvGrpSpPr>
          <p:nvPr/>
        </p:nvGrpSpPr>
        <p:grpSpPr bwMode="auto">
          <a:xfrm>
            <a:off x="323529" y="2867495"/>
            <a:ext cx="8496622" cy="3592513"/>
            <a:chOff x="250825" y="2996952"/>
            <a:chExt cx="8569325" cy="3606874"/>
          </a:xfrm>
        </p:grpSpPr>
        <p:pic>
          <p:nvPicPr>
            <p:cNvPr id="727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25" y="3011239"/>
              <a:ext cx="4392613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1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363" y="2996952"/>
              <a:ext cx="3878262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15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3" y="4870276"/>
              <a:ext cx="4352925" cy="173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16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3638" y="4860751"/>
              <a:ext cx="3846512" cy="169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90" grpId="0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75787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25371" y="1767007"/>
            <a:ext cx="8208714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indent="45720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700" dirty="0" smtClean="0">
                <a:latin typeface="微软雅黑" pitchFamily="34" charset="-122"/>
              </a:rPr>
              <a:t>还有</a:t>
            </a:r>
            <a:r>
              <a:rPr lang="zh-CN" altLang="en-US" sz="1700" dirty="0">
                <a:latin typeface="微软雅黑" pitchFamily="34" charset="-122"/>
              </a:rPr>
              <a:t>部分参赛选手</a:t>
            </a:r>
            <a:r>
              <a:rPr lang="zh-CN" altLang="en-US" sz="1700" dirty="0" smtClean="0">
                <a:latin typeface="微软雅黑" pitchFamily="34" charset="-122"/>
              </a:rPr>
              <a:t>设计</a:t>
            </a:r>
            <a:r>
              <a:rPr lang="zh-CN" altLang="en-US" sz="1700" dirty="0">
                <a:latin typeface="微软雅黑" pitchFamily="34" charset="-122"/>
              </a:rPr>
              <a:t>网页、小游戏、微广播，</a:t>
            </a:r>
            <a:r>
              <a:rPr lang="en-US" altLang="zh-CN" sz="1700" dirty="0">
                <a:latin typeface="微软雅黑" pitchFamily="34" charset="-122"/>
              </a:rPr>
              <a:t>……</a:t>
            </a:r>
            <a:r>
              <a:rPr lang="zh-CN" altLang="en-US" sz="1700" dirty="0">
                <a:latin typeface="微软雅黑" pitchFamily="34" charset="-122"/>
              </a:rPr>
              <a:t>在此不一一列举</a:t>
            </a:r>
            <a:r>
              <a:rPr lang="zh-CN" altLang="en-US" sz="1700" dirty="0" smtClean="0">
                <a:latin typeface="微软雅黑" pitchFamily="34" charset="-122"/>
              </a:rPr>
              <a:t>。我们</a:t>
            </a:r>
            <a:r>
              <a:rPr lang="zh-CN" altLang="en-US" sz="1700" dirty="0">
                <a:latin typeface="微软雅黑" pitchFamily="34" charset="-122"/>
              </a:rPr>
              <a:t>相信，每个人的特长和喜好不尽相同，正是这样才创作出了各式各样的优秀作品，我们也希望参赛选手能够不受限制，尽情发挥自己所长去创作作品</a:t>
            </a:r>
            <a:r>
              <a:rPr lang="en-US" altLang="zh-CN" sz="1700" dirty="0">
                <a:latin typeface="微软雅黑" pitchFamily="34" charset="-122"/>
              </a:rPr>
              <a:t>……</a:t>
            </a:r>
          </a:p>
        </p:txBody>
      </p:sp>
      <p:sp>
        <p:nvSpPr>
          <p:cNvPr id="6" name="矩形 5"/>
          <p:cNvSpPr/>
          <p:nvPr/>
        </p:nvSpPr>
        <p:spPr>
          <a:xfrm>
            <a:off x="705428" y="4725144"/>
            <a:ext cx="7848600" cy="1938992"/>
          </a:xfrm>
          <a:prstGeom prst="rect">
            <a:avLst/>
          </a:prstGeom>
          <a:ln w="28575">
            <a:solidFill>
              <a:srgbClr val="0996FF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第</a:t>
            </a:r>
            <a:r>
              <a:rPr lang="zh-CN" altLang="en-US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四</a:t>
            </a:r>
            <a:r>
              <a:rPr lang="zh-CN" altLang="zh-CN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届</a:t>
            </a:r>
            <a:r>
              <a:rPr lang="zh-CN" altLang="zh-CN" sz="1700" kern="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微营销创意</a:t>
            </a:r>
            <a:r>
              <a:rPr lang="zh-CN" altLang="zh-CN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大赛</a:t>
            </a:r>
            <a:r>
              <a:rPr lang="zh-CN" altLang="en-US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作品素材</a:t>
            </a:r>
            <a:r>
              <a:rPr lang="en-US" altLang="zh-CN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360</a:t>
            </a:r>
            <a:r>
              <a:rPr lang="zh-CN" altLang="zh-CN" sz="1700" kern="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云盘链接（进入链接下载）</a:t>
            </a:r>
            <a:r>
              <a:rPr lang="zh-CN" altLang="zh-CN" sz="1700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：</a:t>
            </a:r>
            <a:endParaRPr lang="en-US" altLang="zh-CN" sz="1700" kern="1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endParaRPr lang="zh-CN" altLang="zh-CN" sz="170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b="1" dirty="0"/>
              <a:t> </a:t>
            </a:r>
            <a:r>
              <a:rPr lang="en-US" altLang="zh-CN" u="sng" dirty="0">
                <a:hlinkClick r:id="rId3"/>
              </a:rPr>
              <a:t>https://</a:t>
            </a:r>
            <a:r>
              <a:rPr lang="en-US" altLang="zh-CN" u="sng" dirty="0" smtClean="0">
                <a:hlinkClick r:id="rId3"/>
              </a:rPr>
              <a:t>yunpan.cn/cqynGQXsqBmjZ</a:t>
            </a:r>
            <a:r>
              <a:rPr lang="en-US" altLang="zh-CN" u="sng" dirty="0" smtClean="0"/>
              <a:t> </a:t>
            </a:r>
            <a:r>
              <a:rPr lang="zh-CN" altLang="en-US" kern="100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/>
              </a:rPr>
              <a:t>访问</a:t>
            </a:r>
            <a:r>
              <a:rPr lang="zh-CN" altLang="en-US" kern="1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/>
              </a:rPr>
              <a:t>密码 </a:t>
            </a:r>
            <a:r>
              <a:rPr lang="zh-CN" altLang="en-US" kern="100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/>
              </a:rPr>
              <a:t>  </a:t>
            </a:r>
            <a:r>
              <a:rPr lang="en-US" altLang="zh-CN" b="1" dirty="0" smtClean="0"/>
              <a:t>8756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140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400" kern="1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内含</a:t>
            </a:r>
            <a:r>
              <a:rPr lang="zh-CN" altLang="en-US" sz="1400" kern="100" dirty="0">
                <a:latin typeface="微软雅黑" pitchFamily="34" charset="-122"/>
                <a:ea typeface="微软雅黑" pitchFamily="34" charset="-122"/>
                <a:cs typeface="Times New Roman"/>
              </a:rPr>
              <a:t>：青啤官方素材、历史文件、指导手册、往届优秀作品等。</a:t>
            </a:r>
            <a:endParaRPr lang="zh-CN" altLang="zh-CN" sz="140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2121" y="3370347"/>
            <a:ext cx="825196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在作品创作上，我们鼓励原创式创意，但也支持基于模仿的创意，希望大家能从往届优秀作品中汲取灵感，结合当下热点信息，创作出属于自己的优秀作品。</a:t>
            </a:r>
            <a:endParaRPr lang="en-US" altLang="zh-CN" sz="17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22" grpId="0"/>
      <p:bldP spid="6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</a:rPr>
              <a:t>微营销大赛简介</a:t>
            </a:r>
            <a:endParaRPr lang="zh-CN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1994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608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992" name="圆角矩形 9"/>
          <p:cNvSpPr>
            <a:spLocks noChangeArrowheads="1"/>
          </p:cNvSpPr>
          <p:nvPr/>
        </p:nvSpPr>
        <p:spPr bwMode="auto">
          <a:xfrm>
            <a:off x="467544" y="2420888"/>
            <a:ext cx="8424490" cy="38163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 dirty="0" smtClean="0"/>
              <a:t>        随着</a:t>
            </a:r>
            <a:r>
              <a:rPr lang="zh-CN" altLang="en-US" sz="1700" dirty="0"/>
              <a:t>信息技术</a:t>
            </a:r>
            <a:r>
              <a:rPr lang="zh-CN" altLang="en-US" sz="1700" dirty="0" smtClean="0"/>
              <a:t>的不断创新和快速发展，</a:t>
            </a:r>
            <a:r>
              <a:rPr lang="zh-CN" altLang="en-US" sz="1700" dirty="0"/>
              <a:t>微博、微</a:t>
            </a:r>
            <a:r>
              <a:rPr lang="zh-CN" altLang="en-US" sz="1700" dirty="0" smtClean="0"/>
              <a:t>信、移动互联等</a:t>
            </a:r>
            <a:r>
              <a:rPr lang="zh-CN" altLang="en-US" sz="1700" dirty="0"/>
              <a:t>新媒体</a:t>
            </a:r>
            <a:r>
              <a:rPr lang="zh-CN" altLang="en-US" sz="1700" dirty="0" smtClean="0"/>
              <a:t>平台正在改变着人们</a:t>
            </a:r>
            <a:r>
              <a:rPr lang="zh-CN" altLang="en-US" sz="1700" dirty="0"/>
              <a:t>的生活方式，也改变着企业的营销模式，不懂微营销的人才将无法满足企业</a:t>
            </a:r>
            <a:r>
              <a:rPr lang="zh-CN" altLang="en-US" sz="1700" dirty="0" smtClean="0"/>
              <a:t>未来发展的</a:t>
            </a:r>
            <a:r>
              <a:rPr lang="zh-CN" altLang="en-US" sz="1700" dirty="0"/>
              <a:t>需求，在</a:t>
            </a:r>
            <a:r>
              <a:rPr lang="zh-CN" altLang="en-US" sz="1700" dirty="0" smtClean="0"/>
              <a:t>这种背景下，山东省学生联合会、中国海洋大学和青岛啤酒股份有限公司联合，在</a:t>
            </a:r>
            <a:r>
              <a:rPr lang="zh-CN" altLang="en-US" sz="1700" dirty="0"/>
              <a:t>全省范围内</a:t>
            </a:r>
            <a:r>
              <a:rPr lang="zh-CN" altLang="en-US" sz="1700" dirty="0" smtClean="0"/>
              <a:t>开展了大学生</a:t>
            </a:r>
            <a:r>
              <a:rPr lang="zh-CN" altLang="en-US" sz="1700" dirty="0"/>
              <a:t>微营销创意</a:t>
            </a:r>
            <a:r>
              <a:rPr lang="zh-CN" altLang="en-US" sz="1700" dirty="0" smtClean="0"/>
              <a:t>大赛。</a:t>
            </a:r>
            <a:endParaRPr lang="en-US" altLang="zh-CN" sz="1700" dirty="0"/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 dirty="0" smtClean="0">
                <a:latin typeface="Arial" pitchFamily="34" charset="0"/>
              </a:rPr>
              <a:t>       大学生</a:t>
            </a:r>
            <a:r>
              <a:rPr lang="zh-CN" altLang="en-US" sz="1700" dirty="0">
                <a:latin typeface="Arial" pitchFamily="34" charset="0"/>
              </a:rPr>
              <a:t>微营销创意大赛是</a:t>
            </a:r>
            <a:r>
              <a:rPr lang="zh-CN" altLang="en-US" sz="1700" dirty="0" smtClean="0">
                <a:latin typeface="Arial" pitchFamily="34" charset="0"/>
              </a:rPr>
              <a:t>立足于新媒体的大型创意实践</a:t>
            </a:r>
            <a:r>
              <a:rPr lang="zh-CN" altLang="en-US" sz="1700" dirty="0">
                <a:latin typeface="Arial" pitchFamily="34" charset="0"/>
              </a:rPr>
              <a:t>类赛事，旨在倡导营销模式创新，共同探索微时代微营销的策略、方法和模式，培养</a:t>
            </a:r>
            <a:r>
              <a:rPr lang="zh-CN" altLang="en-US" sz="1700" dirty="0" smtClean="0">
                <a:latin typeface="Arial" pitchFamily="34" charset="0"/>
              </a:rPr>
              <a:t>学生实战</a:t>
            </a:r>
            <a:r>
              <a:rPr lang="zh-CN" altLang="en-US" sz="1700" dirty="0">
                <a:latin typeface="Arial" pitchFamily="34" charset="0"/>
              </a:rPr>
              <a:t>能力，丰富学生实践生活，同时也希望通过比赛发现微营销创意人才，培育</a:t>
            </a:r>
            <a:r>
              <a:rPr lang="zh-CN" altLang="en-US" sz="1700" dirty="0" smtClean="0">
                <a:latin typeface="Arial" pitchFamily="34" charset="0"/>
              </a:rPr>
              <a:t>未来企业精英</a:t>
            </a:r>
            <a:r>
              <a:rPr lang="zh-CN" altLang="en-US" sz="1700" dirty="0">
                <a:latin typeface="Arial" pitchFamily="34" charset="0"/>
              </a:rPr>
              <a:t>。</a:t>
            </a:r>
          </a:p>
        </p:txBody>
      </p:sp>
      <p:pic>
        <p:nvPicPr>
          <p:cNvPr id="41989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54000" y="1658938"/>
            <a:ext cx="2032000" cy="4619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【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大赛概述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】</a:t>
            </a:r>
            <a:endParaRPr lang="zh-CN" altLang="en-US" sz="2400" b="1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9552" y="2349500"/>
            <a:ext cx="8353623" cy="71388"/>
          </a:xfrm>
          <a:prstGeom prst="rect">
            <a:avLst/>
          </a:prstGeom>
          <a:solidFill>
            <a:srgbClr val="0070C0">
              <a:alpha val="81961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16" grpId="0" autoUpdateAnimBg="0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76831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484784"/>
            <a:ext cx="3225800" cy="458788"/>
            <a:chOff x="554559" y="1628802"/>
            <a:chExt cx="2980010" cy="458678"/>
          </a:xfrm>
        </p:grpSpPr>
        <p:sp>
          <p:nvSpPr>
            <p:cNvPr id="62" name="矩形 61"/>
            <p:cNvSpPr/>
            <p:nvPr/>
          </p:nvSpPr>
          <p:spPr>
            <a:xfrm>
              <a:off x="554559" y="1635150"/>
              <a:ext cx="2980010" cy="452330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830" name="TextBox 6"/>
            <p:cNvSpPr txBox="1">
              <a:spLocks noChangeArrowheads="1"/>
            </p:cNvSpPr>
            <p:nvPr/>
          </p:nvSpPr>
          <p:spPr bwMode="auto">
            <a:xfrm>
              <a:off x="554559" y="1628802"/>
              <a:ext cx="2980010" cy="452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【</a:t>
              </a: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参赛注意：传播与推广</a:t>
              </a:r>
              <a:r>
                <a:rPr lang="en-US" altLang="zh-CN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】</a:t>
              </a:r>
              <a:endParaRPr lang="zh-CN" altLang="zh-CN" sz="1800">
                <a:solidFill>
                  <a:schemeClr val="bg1"/>
                </a:solidFill>
                <a:latin typeface="微软雅黑" pitchFamily="34" charset="-122"/>
                <a:cs typeface="华康俪金黑W8(P)"/>
              </a:endParaRPr>
            </a:p>
          </p:txBody>
        </p:sp>
      </p:grpSp>
      <p:grpSp>
        <p:nvGrpSpPr>
          <p:cNvPr id="69" name="Group 37"/>
          <p:cNvGrpSpPr>
            <a:grpSpLocks/>
          </p:cNvGrpSpPr>
          <p:nvPr/>
        </p:nvGrpSpPr>
        <p:grpSpPr bwMode="auto">
          <a:xfrm>
            <a:off x="683568" y="2342728"/>
            <a:ext cx="2868613" cy="4038600"/>
            <a:chOff x="769938" y="3663736"/>
            <a:chExt cx="3857625" cy="1285835"/>
          </a:xfrm>
        </p:grpSpPr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769938" y="3759264"/>
              <a:ext cx="3857625" cy="11903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600" kern="0" dirty="0">
                <a:solidFill>
                  <a:srgbClr val="FFFFFF"/>
                </a:solidFill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1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159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b="1" kern="0" noProof="1">
                <a:solidFill>
                  <a:srgbClr val="000000"/>
                </a:solidFill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2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534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noProof="1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说明</a:t>
              </a:r>
              <a:endParaRPr lang="en-US" sz="2400" kern="0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3" name="Tekstboks 36"/>
            <p:cNvSpPr txBox="1">
              <a:spLocks noChangeArrowheads="1"/>
            </p:cNvSpPr>
            <p:nvPr/>
          </p:nvSpPr>
          <p:spPr bwMode="auto">
            <a:xfrm>
              <a:off x="769938" y="3886634"/>
              <a:ext cx="3857625" cy="969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Char char="•"/>
                <a:defRPr/>
              </a:pP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微信、微博及人人等都可以自己建立公众平台，培育粉丝，为自己的受众提供更加多元化的信息，以更好地推广自己的作品。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Char char="•"/>
                <a:defRPr/>
              </a:pP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Char char="•"/>
                <a:defRPr/>
              </a:pP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传播渠道之间可以通过链接实现交叉宣传。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487863" y="1730847"/>
            <a:ext cx="3756025" cy="4938712"/>
            <a:chOff x="4487437" y="1874164"/>
            <a:chExt cx="3756971" cy="4939212"/>
          </a:xfrm>
        </p:grpSpPr>
        <p:grpSp>
          <p:nvGrpSpPr>
            <p:cNvPr id="76808" name="Group 64"/>
            <p:cNvGrpSpPr>
              <a:grpSpLocks/>
            </p:cNvGrpSpPr>
            <p:nvPr/>
          </p:nvGrpSpPr>
          <p:grpSpPr bwMode="auto">
            <a:xfrm>
              <a:off x="4487437" y="1874164"/>
              <a:ext cx="3744269" cy="4939212"/>
              <a:chOff x="2987439" y="613731"/>
              <a:chExt cx="4383625" cy="5781564"/>
            </a:xfrm>
          </p:grpSpPr>
          <p:sp>
            <p:nvSpPr>
              <p:cNvPr id="59" name="Donut 8"/>
              <p:cNvSpPr>
                <a:spLocks noChangeArrowheads="1"/>
              </p:cNvSpPr>
              <p:nvPr/>
            </p:nvSpPr>
            <p:spPr bwMode="auto">
              <a:xfrm>
                <a:off x="2987439" y="2014985"/>
                <a:ext cx="2976328" cy="2977199"/>
              </a:xfrm>
              <a:custGeom>
                <a:avLst/>
                <a:gdLst>
                  <a:gd name="T0" fmla="*/ 1097280 w 2194560"/>
                  <a:gd name="T1" fmla="*/ 0 h 2194560"/>
                  <a:gd name="T2" fmla="*/ 321386 w 2194560"/>
                  <a:gd name="T3" fmla="*/ 321386 h 2194560"/>
                  <a:gd name="T4" fmla="*/ 0 w 2194560"/>
                  <a:gd name="T5" fmla="*/ 1097280 h 2194560"/>
                  <a:gd name="T6" fmla="*/ 321386 w 2194560"/>
                  <a:gd name="T7" fmla="*/ 1873174 h 2194560"/>
                  <a:gd name="T8" fmla="*/ 1097280 w 2194560"/>
                  <a:gd name="T9" fmla="*/ 2194560 h 2194560"/>
                  <a:gd name="T10" fmla="*/ 1873174 w 2194560"/>
                  <a:gd name="T11" fmla="*/ 1873174 h 2194560"/>
                  <a:gd name="T12" fmla="*/ 2194560 w 2194560"/>
                  <a:gd name="T13" fmla="*/ 1097280 h 2194560"/>
                  <a:gd name="T14" fmla="*/ 1873174 w 2194560"/>
                  <a:gd name="T15" fmla="*/ 321386 h 2194560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321386 w 2194560"/>
                  <a:gd name="T25" fmla="*/ 321386 h 2194560"/>
                  <a:gd name="T26" fmla="*/ 1873174 w 2194560"/>
                  <a:gd name="T27" fmla="*/ 1873174 h 219456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94560" h="2194560">
                    <a:moveTo>
                      <a:pt x="0" y="1097280"/>
                    </a:moveTo>
                    <a:lnTo>
                      <a:pt x="0" y="1097280"/>
                    </a:lnTo>
                    <a:cubicBezTo>
                      <a:pt x="0" y="491269"/>
                      <a:pt x="491269" y="0"/>
                      <a:pt x="1097280" y="0"/>
                    </a:cubicBezTo>
                    <a:cubicBezTo>
                      <a:pt x="1097280" y="0"/>
                      <a:pt x="1097281" y="1"/>
                      <a:pt x="1097281" y="1"/>
                    </a:cubicBezTo>
                    <a:cubicBezTo>
                      <a:pt x="1703292" y="1"/>
                      <a:pt x="2194561" y="491270"/>
                      <a:pt x="2194561" y="1097281"/>
                    </a:cubicBezTo>
                    <a:cubicBezTo>
                      <a:pt x="2194561" y="1097281"/>
                      <a:pt x="2194560" y="1097282"/>
                      <a:pt x="2194560" y="1097282"/>
                    </a:cubicBezTo>
                    <a:lnTo>
                      <a:pt x="2194561" y="1097283"/>
                    </a:lnTo>
                    <a:cubicBezTo>
                      <a:pt x="2194561" y="1703294"/>
                      <a:pt x="1703292" y="2194563"/>
                      <a:pt x="1097281" y="2194563"/>
                    </a:cubicBezTo>
                    <a:cubicBezTo>
                      <a:pt x="1097280" y="2194562"/>
                      <a:pt x="1097280" y="2194562"/>
                      <a:pt x="1097280" y="2194562"/>
                    </a:cubicBezTo>
                    <a:cubicBezTo>
                      <a:pt x="491269" y="2194562"/>
                      <a:pt x="1" y="1703293"/>
                      <a:pt x="1" y="1097283"/>
                    </a:cubicBezTo>
                    <a:cubicBezTo>
                      <a:pt x="1" y="1097282"/>
                      <a:pt x="1" y="1097282"/>
                      <a:pt x="1" y="1097282"/>
                    </a:cubicBezTo>
                    <a:close/>
                    <a:moveTo>
                      <a:pt x="262974" y="1097280"/>
                    </a:moveTo>
                    <a:lnTo>
                      <a:pt x="262974" y="1097280"/>
                    </a:lnTo>
                    <a:cubicBezTo>
                      <a:pt x="262974" y="1097280"/>
                      <a:pt x="262973" y="1097280"/>
                      <a:pt x="262973" y="1097280"/>
                    </a:cubicBezTo>
                    <a:cubicBezTo>
                      <a:pt x="262973" y="1558055"/>
                      <a:pt x="636504" y="1931586"/>
                      <a:pt x="1097279" y="1931586"/>
                    </a:cubicBezTo>
                    <a:cubicBezTo>
                      <a:pt x="1558053" y="1931586"/>
                      <a:pt x="1931585" y="1558055"/>
                      <a:pt x="1931585" y="1097281"/>
                    </a:cubicBezTo>
                    <a:cubicBezTo>
                      <a:pt x="1931585" y="636506"/>
                      <a:pt x="1558053" y="262975"/>
                      <a:pt x="1097279" y="262975"/>
                    </a:cubicBezTo>
                    <a:lnTo>
                      <a:pt x="1097278" y="262975"/>
                    </a:lnTo>
                    <a:cubicBezTo>
                      <a:pt x="1097278" y="262975"/>
                      <a:pt x="1097278" y="262974"/>
                      <a:pt x="1097278" y="262974"/>
                    </a:cubicBezTo>
                    <a:cubicBezTo>
                      <a:pt x="636503" y="262974"/>
                      <a:pt x="262972" y="636505"/>
                      <a:pt x="262972" y="10972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Donut 32"/>
              <p:cNvSpPr>
                <a:spLocks noChangeArrowheads="1"/>
              </p:cNvSpPr>
              <p:nvPr/>
            </p:nvSpPr>
            <p:spPr bwMode="auto">
              <a:xfrm>
                <a:off x="3991322" y="613731"/>
                <a:ext cx="970421" cy="966382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5400000" scaled="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Donut 33"/>
              <p:cNvSpPr>
                <a:spLocks noChangeArrowheads="1"/>
              </p:cNvSpPr>
              <p:nvPr/>
            </p:nvSpPr>
            <p:spPr bwMode="auto">
              <a:xfrm>
                <a:off x="5203419" y="5133424"/>
                <a:ext cx="966703" cy="966382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Donut 34"/>
              <p:cNvSpPr>
                <a:spLocks noChangeArrowheads="1"/>
              </p:cNvSpPr>
              <p:nvPr/>
            </p:nvSpPr>
            <p:spPr bwMode="auto">
              <a:xfrm>
                <a:off x="6092041" y="4271114"/>
                <a:ext cx="968561" cy="9682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Donut 12"/>
              <p:cNvSpPr>
                <a:spLocks noChangeArrowheads="1"/>
              </p:cNvSpPr>
              <p:nvPr/>
            </p:nvSpPr>
            <p:spPr bwMode="auto">
              <a:xfrm flipV="1">
                <a:off x="5203419" y="886919"/>
                <a:ext cx="966703" cy="966382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Donut 13"/>
              <p:cNvSpPr>
                <a:spLocks noChangeArrowheads="1"/>
              </p:cNvSpPr>
              <p:nvPr/>
            </p:nvSpPr>
            <p:spPr bwMode="auto">
              <a:xfrm flipV="1">
                <a:off x="6092041" y="1745512"/>
                <a:ext cx="968561" cy="97009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Donut 14"/>
              <p:cNvSpPr>
                <a:spLocks noChangeArrowheads="1"/>
              </p:cNvSpPr>
              <p:nvPr/>
            </p:nvSpPr>
            <p:spPr bwMode="auto">
              <a:xfrm flipV="1">
                <a:off x="6404361" y="2999951"/>
                <a:ext cx="966703" cy="966382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Donut 10"/>
              <p:cNvSpPr>
                <a:spLocks noChangeArrowheads="1"/>
              </p:cNvSpPr>
              <p:nvPr/>
            </p:nvSpPr>
            <p:spPr bwMode="auto">
              <a:xfrm flipV="1">
                <a:off x="3991322" y="5428913"/>
                <a:ext cx="970421" cy="966382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Rektangel 76"/>
              <p:cNvSpPr>
                <a:spLocks noChangeArrowheads="1"/>
              </p:cNvSpPr>
              <p:nvPr/>
            </p:nvSpPr>
            <p:spPr bwMode="auto">
              <a:xfrm>
                <a:off x="3524702" y="2819683"/>
                <a:ext cx="1823722" cy="1567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kern="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以新媒体平台为主，以全网络为战场</a:t>
                </a:r>
                <a:endParaRPr lang="da-DK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6809" name="文本框 1"/>
            <p:cNvSpPr txBox="1">
              <a:spLocks noChangeArrowheads="1"/>
            </p:cNvSpPr>
            <p:nvPr/>
          </p:nvSpPr>
          <p:spPr bwMode="auto">
            <a:xfrm>
              <a:off x="5457366" y="2111822"/>
              <a:ext cx="71038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</a:rPr>
                <a:t>微信</a:t>
              </a:r>
            </a:p>
          </p:txBody>
        </p:sp>
        <p:sp>
          <p:nvSpPr>
            <p:cNvPr id="76810" name="文本框 55"/>
            <p:cNvSpPr txBox="1">
              <a:spLocks noChangeArrowheads="1"/>
            </p:cNvSpPr>
            <p:nvPr/>
          </p:nvSpPr>
          <p:spPr bwMode="auto">
            <a:xfrm>
              <a:off x="6496196" y="2357660"/>
              <a:ext cx="71038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</a:rPr>
                <a:t>微博</a:t>
              </a:r>
            </a:p>
          </p:txBody>
        </p:sp>
        <p:sp>
          <p:nvSpPr>
            <p:cNvPr id="76811" name="文本框 56"/>
            <p:cNvSpPr txBox="1">
              <a:spLocks noChangeArrowheads="1"/>
            </p:cNvSpPr>
            <p:nvPr/>
          </p:nvSpPr>
          <p:spPr bwMode="auto">
            <a:xfrm>
              <a:off x="7251152" y="3097793"/>
              <a:ext cx="71038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solidFill>
                    <a:srgbClr val="000000"/>
                  </a:solidFill>
                  <a:latin typeface="微软雅黑" pitchFamily="34" charset="-122"/>
                </a:rPr>
                <a:t>贴吧</a:t>
              </a:r>
              <a:endParaRPr lang="zh-CN" altLang="en-US" sz="160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76812" name="文本框 57"/>
            <p:cNvSpPr txBox="1">
              <a:spLocks noChangeArrowheads="1"/>
            </p:cNvSpPr>
            <p:nvPr/>
          </p:nvSpPr>
          <p:spPr bwMode="auto">
            <a:xfrm>
              <a:off x="7534027" y="4149532"/>
              <a:ext cx="71038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</a:rPr>
                <a:t>论坛</a:t>
              </a:r>
            </a:p>
          </p:txBody>
        </p:sp>
        <p:sp>
          <p:nvSpPr>
            <p:cNvPr id="76813" name="文本框 58"/>
            <p:cNvSpPr txBox="1">
              <a:spLocks noChangeArrowheads="1"/>
            </p:cNvSpPr>
            <p:nvPr/>
          </p:nvSpPr>
          <p:spPr bwMode="auto">
            <a:xfrm>
              <a:off x="7251151" y="5254899"/>
              <a:ext cx="71038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solidFill>
                    <a:srgbClr val="000000"/>
                  </a:solidFill>
                  <a:latin typeface="微软雅黑" pitchFamily="34" charset="-122"/>
                </a:rPr>
                <a:t>空间</a:t>
              </a:r>
              <a:endParaRPr lang="zh-CN" altLang="en-US" sz="160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76814" name="文本框 59"/>
            <p:cNvSpPr txBox="1">
              <a:spLocks noChangeArrowheads="1"/>
            </p:cNvSpPr>
            <p:nvPr/>
          </p:nvSpPr>
          <p:spPr bwMode="auto">
            <a:xfrm>
              <a:off x="6496195" y="5986106"/>
              <a:ext cx="71038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</a:rPr>
                <a:t>优酷</a:t>
              </a:r>
            </a:p>
          </p:txBody>
        </p:sp>
        <p:sp>
          <p:nvSpPr>
            <p:cNvPr id="76815" name="文本框 60"/>
            <p:cNvSpPr txBox="1">
              <a:spLocks noChangeArrowheads="1"/>
            </p:cNvSpPr>
            <p:nvPr/>
          </p:nvSpPr>
          <p:spPr bwMode="auto">
            <a:xfrm>
              <a:off x="5403666" y="6231142"/>
              <a:ext cx="7103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微软雅黑" pitchFamily="34" charset="-122"/>
                </a:rPr>
                <a:t>……</a:t>
              </a:r>
              <a:endParaRPr lang="zh-CN" altLang="en-US" sz="2000" b="1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77869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484784"/>
            <a:ext cx="3009900" cy="458788"/>
            <a:chOff x="554559" y="1628803"/>
            <a:chExt cx="2980010" cy="458677"/>
          </a:xfrm>
        </p:grpSpPr>
        <p:sp>
          <p:nvSpPr>
            <p:cNvPr id="62" name="矩形 61"/>
            <p:cNvSpPr/>
            <p:nvPr/>
          </p:nvSpPr>
          <p:spPr>
            <a:xfrm>
              <a:off x="554559" y="1635151"/>
              <a:ext cx="2980010" cy="452329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868" name="TextBox 6"/>
            <p:cNvSpPr txBox="1">
              <a:spLocks noChangeArrowheads="1"/>
            </p:cNvSpPr>
            <p:nvPr/>
          </p:nvSpPr>
          <p:spPr bwMode="auto">
            <a:xfrm>
              <a:off x="554559" y="1628803"/>
              <a:ext cx="2980010" cy="45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【</a:t>
              </a: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参赛注意：传播与推广</a:t>
              </a:r>
              <a:r>
                <a:rPr lang="en-US" altLang="zh-CN" sz="180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】</a:t>
              </a:r>
              <a:endParaRPr lang="zh-CN" altLang="zh-CN" sz="1800">
                <a:solidFill>
                  <a:schemeClr val="bg1"/>
                </a:solidFill>
                <a:latin typeface="微软雅黑" pitchFamily="34" charset="-122"/>
                <a:cs typeface="华康俪金黑W8(P)"/>
              </a:endParaRPr>
            </a:p>
          </p:txBody>
        </p:sp>
      </p:grpSp>
      <p:sp>
        <p:nvSpPr>
          <p:cNvPr id="92" name="Rectangle 4"/>
          <p:cNvSpPr>
            <a:spLocks noChangeArrowheads="1"/>
          </p:cNvSpPr>
          <p:nvPr/>
        </p:nvSpPr>
        <p:spPr bwMode="auto">
          <a:xfrm>
            <a:off x="720725" y="5174828"/>
            <a:ext cx="4249739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制定有效的传播策略是作品推广的保障：</a:t>
            </a:r>
            <a:endParaRPr lang="en-US" altLang="zh-CN" kern="0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、根据自己受众确定为粉丝提供有趣的信息。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、根据传播平台的不同，设计传播计划、传播内容、传播时间点等相关策略。</a:t>
            </a:r>
          </a:p>
        </p:txBody>
      </p:sp>
      <p:sp>
        <p:nvSpPr>
          <p:cNvPr id="113" name="Rectangle 33"/>
          <p:cNvSpPr>
            <a:spLocks noChangeArrowheads="1"/>
          </p:cNvSpPr>
          <p:nvPr/>
        </p:nvSpPr>
        <p:spPr bwMode="auto">
          <a:xfrm>
            <a:off x="1976325" y="2192944"/>
            <a:ext cx="4663394" cy="159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粉丝数量是作品推广的基础：</a:t>
            </a:r>
            <a:endParaRPr lang="en-US" altLang="zh-CN" kern="0" dirty="0">
              <a:solidFill>
                <a:srgbClr val="FF0000"/>
              </a:solidFill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1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、通过室外活动、海报等推广平台（二维码扫描）。</a:t>
            </a:r>
            <a:endParaRPr lang="en-US" altLang="zh-CN" sz="1400" kern="0" dirty="0">
              <a:solidFill>
                <a:sysClr val="windowText" lastClr="000000"/>
              </a:solidFill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2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、</a:t>
            </a:r>
            <a:r>
              <a:rPr lang="en-US" altLang="zh-CN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 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通过校内平台等资源辅助推广平台（附二维码</a:t>
            </a:r>
            <a:r>
              <a:rPr lang="zh-CN" altLang="en-US" sz="1400" kern="0" dirty="0" smtClean="0">
                <a:solidFill>
                  <a:sysClr val="windowText" lastClr="000000"/>
                </a:solidFill>
                <a:latin typeface="+mn-ea"/>
                <a:ea typeface="+mn-ea"/>
              </a:rPr>
              <a:t>）。</a:t>
            </a:r>
            <a:endParaRPr lang="en-US" altLang="zh-CN" sz="1400" kern="0" dirty="0" smtClean="0">
              <a:solidFill>
                <a:sysClr val="windowText" lastClr="000000"/>
              </a:solidFill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>
                <a:solidFill>
                  <a:sysClr val="windowText" lastClr="000000"/>
                </a:solidFill>
                <a:latin typeface="+mn-ea"/>
                <a:ea typeface="+mn-ea"/>
              </a:rPr>
              <a:t>3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、通过作品附二维码</a:t>
            </a:r>
            <a:r>
              <a:rPr lang="en-US" altLang="zh-CN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/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链接来宣传推广平台。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4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、</a:t>
            </a:r>
            <a:r>
              <a:rPr lang="en-US" altLang="zh-CN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QQ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互粉群、微博互粉</a:t>
            </a:r>
            <a:r>
              <a:rPr lang="zh-CN" altLang="en-US" sz="1400" kern="0" dirty="0" smtClean="0">
                <a:solidFill>
                  <a:sysClr val="windowText" lastClr="000000"/>
                </a:solidFill>
                <a:latin typeface="+mn-ea"/>
                <a:ea typeface="+mn-ea"/>
              </a:rPr>
              <a:t>大厅等</a:t>
            </a:r>
            <a:r>
              <a:rPr lang="zh-CN" altLang="en-US" sz="1400" kern="0" dirty="0">
                <a:solidFill>
                  <a:sysClr val="windowText" lastClr="000000"/>
                </a:solidFill>
                <a:latin typeface="+mn-ea"/>
                <a:ea typeface="+mn-ea"/>
              </a:rPr>
              <a:t>应用。</a:t>
            </a:r>
            <a:endParaRPr lang="en-US" altLang="zh-CN" sz="1400" kern="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3850" y="2061047"/>
            <a:ext cx="6315869" cy="4456112"/>
            <a:chOff x="323850" y="2061047"/>
            <a:chExt cx="6315869" cy="4456112"/>
          </a:xfrm>
        </p:grpSpPr>
        <p:sp>
          <p:nvSpPr>
            <p:cNvPr id="93" name="Rectangle 5"/>
            <p:cNvSpPr>
              <a:spLocks noChangeArrowheads="1"/>
            </p:cNvSpPr>
            <p:nvPr/>
          </p:nvSpPr>
          <p:spPr bwMode="auto">
            <a:xfrm rot="5400000">
              <a:off x="4849813" y="5099522"/>
              <a:ext cx="2079625" cy="7556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4" name="Rectangle 6"/>
            <p:cNvSpPr>
              <a:spLocks noChangeArrowheads="1"/>
            </p:cNvSpPr>
            <p:nvPr/>
          </p:nvSpPr>
          <p:spPr bwMode="auto">
            <a:xfrm>
              <a:off x="1009650" y="4077172"/>
              <a:ext cx="5256214" cy="7556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6" name="Rectangle 8"/>
            <p:cNvSpPr>
              <a:spLocks noChangeArrowheads="1"/>
            </p:cNvSpPr>
            <p:nvPr/>
          </p:nvSpPr>
          <p:spPr bwMode="auto">
            <a:xfrm rot="5400000">
              <a:off x="58737" y="3164360"/>
              <a:ext cx="2079625" cy="7556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grpSp>
          <p:nvGrpSpPr>
            <p:cNvPr id="77838" name="Group 9"/>
            <p:cNvGrpSpPr>
              <a:grpSpLocks/>
            </p:cNvGrpSpPr>
            <p:nvPr/>
          </p:nvGrpSpPr>
          <p:grpSpPr bwMode="auto">
            <a:xfrm>
              <a:off x="323850" y="2061047"/>
              <a:ext cx="1526983" cy="1516145"/>
              <a:chOff x="0" y="0"/>
              <a:chExt cx="1166" cy="1158"/>
            </a:xfrm>
          </p:grpSpPr>
          <p:grpSp>
            <p:nvGrpSpPr>
              <p:cNvPr id="77860" name="Group 10"/>
              <p:cNvGrpSpPr>
                <a:grpSpLocks/>
              </p:cNvGrpSpPr>
              <p:nvPr/>
            </p:nvGrpSpPr>
            <p:grpSpPr bwMode="auto">
              <a:xfrm>
                <a:off x="121" y="0"/>
                <a:ext cx="950" cy="928"/>
                <a:chOff x="0" y="0"/>
                <a:chExt cx="1042" cy="1019"/>
              </a:xfrm>
            </p:grpSpPr>
            <p:grpSp>
              <p:nvGrpSpPr>
                <p:cNvPr id="77863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77865" name="Picture 12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04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6" cy="101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9900"/>
                      </a:gs>
                      <a:gs pos="100000">
                        <a:srgbClr val="990000"/>
                      </a:gs>
                    </a:gsLst>
                    <a:lin ang="5400000" scaled="1"/>
                  </a:gradFill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latin typeface="Calibri"/>
                      <a:ea typeface="宋体"/>
                    </a:endParaRPr>
                  </a:p>
                </p:txBody>
              </p:sp>
            </p:grpSp>
            <p:pic>
              <p:nvPicPr>
                <p:cNvPr id="77864" name="Picture 14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9" name="WordArt 15"/>
              <p:cNvSpPr>
                <a:spLocks noChangeArrowheads="1" noChangeShapeType="1"/>
              </p:cNvSpPr>
              <p:nvPr/>
            </p:nvSpPr>
            <p:spPr bwMode="auto">
              <a:xfrm>
                <a:off x="251" y="277"/>
                <a:ext cx="664" cy="37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kern="0" dirty="0"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黑体"/>
                    <a:ea typeface="黑体"/>
                  </a:rPr>
                  <a:t>增加</a:t>
                </a:r>
                <a:endParaRPr lang="en-US" altLang="zh-CN" sz="2400" kern="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kern="0" dirty="0"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黑体"/>
                    <a:ea typeface="黑体"/>
                  </a:rPr>
                  <a:t>平台粉丝</a:t>
                </a:r>
              </a:p>
            </p:txBody>
          </p:sp>
          <p:sp>
            <p:nvSpPr>
              <p:cNvPr id="100" name="Oval 16"/>
              <p:cNvSpPr>
                <a:spLocks noChangeArrowheads="1"/>
              </p:cNvSpPr>
              <p:nvPr/>
            </p:nvSpPr>
            <p:spPr bwMode="auto">
              <a:xfrm>
                <a:off x="0" y="985"/>
                <a:ext cx="1166" cy="173"/>
              </a:xfrm>
              <a:prstGeom prst="ellipse">
                <a:avLst/>
              </a:prstGeom>
              <a:gradFill rotWithShape="1">
                <a:gsLst>
                  <a:gs pos="0">
                    <a:srgbClr val="990000">
                      <a:alpha val="20000"/>
                    </a:srgbClr>
                  </a:gs>
                  <a:gs pos="100000">
                    <a:srgbClr val="99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77839" name="Group 25"/>
            <p:cNvGrpSpPr>
              <a:grpSpLocks/>
            </p:cNvGrpSpPr>
            <p:nvPr/>
          </p:nvGrpSpPr>
          <p:grpSpPr bwMode="auto">
            <a:xfrm>
              <a:off x="333374" y="3789929"/>
              <a:ext cx="1526983" cy="1520907"/>
              <a:chOff x="0" y="0"/>
              <a:chExt cx="1166" cy="1162"/>
            </a:xfrm>
          </p:grpSpPr>
          <p:grpSp>
            <p:nvGrpSpPr>
              <p:cNvPr id="77853" name="Group 26"/>
              <p:cNvGrpSpPr>
                <a:grpSpLocks/>
              </p:cNvGrpSpPr>
              <p:nvPr/>
            </p:nvGrpSpPr>
            <p:grpSpPr bwMode="auto">
              <a:xfrm>
                <a:off x="97" y="0"/>
                <a:ext cx="949" cy="928"/>
                <a:chOff x="0" y="0"/>
                <a:chExt cx="1042" cy="1019"/>
              </a:xfrm>
            </p:grpSpPr>
            <p:grpSp>
              <p:nvGrpSpPr>
                <p:cNvPr id="77856" name="Group 2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77858" name="Picture 28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12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6" cy="101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5093DC"/>
                      </a:gs>
                      <a:gs pos="100000">
                        <a:srgbClr val="336699"/>
                      </a:gs>
                    </a:gsLst>
                    <a:lin ang="5400000" scaled="1"/>
                  </a:gradFill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latin typeface="Calibri"/>
                      <a:ea typeface="宋体"/>
                    </a:endParaRPr>
                  </a:p>
                </p:txBody>
              </p:sp>
            </p:grpSp>
            <p:pic>
              <p:nvPicPr>
                <p:cNvPr id="77857" name="Picture 30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7" name="WordArt 31"/>
              <p:cNvSpPr>
                <a:spLocks noChangeArrowheads="1" noChangeShapeType="1"/>
              </p:cNvSpPr>
              <p:nvPr/>
            </p:nvSpPr>
            <p:spPr bwMode="auto">
              <a:xfrm>
                <a:off x="272" y="277"/>
                <a:ext cx="663" cy="37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kern="0" dirty="0"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黑体"/>
                    <a:ea typeface="黑体"/>
                  </a:rPr>
                  <a:t>制定</a:t>
                </a:r>
                <a:endParaRPr lang="en-US" altLang="zh-CN" sz="2400" kern="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kern="0" dirty="0"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黑体"/>
                    <a:ea typeface="黑体"/>
                  </a:rPr>
                  <a:t>传播策略</a:t>
                </a:r>
                <a:endParaRPr lang="en-US" altLang="zh-CN" sz="2400" kern="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endParaRPr>
              </a:p>
            </p:txBody>
          </p:sp>
          <p:sp>
            <p:nvSpPr>
              <p:cNvPr id="108" name="Oval 32"/>
              <p:cNvSpPr>
                <a:spLocks noChangeArrowheads="1"/>
              </p:cNvSpPr>
              <p:nvPr/>
            </p:nvSpPr>
            <p:spPr bwMode="auto">
              <a:xfrm>
                <a:off x="0" y="988"/>
                <a:ext cx="1166" cy="171"/>
              </a:xfrm>
              <a:prstGeom prst="ellipse">
                <a:avLst/>
              </a:prstGeom>
              <a:gradFill rotWithShape="1">
                <a:gsLst>
                  <a:gs pos="0">
                    <a:srgbClr val="5093DC">
                      <a:alpha val="20000"/>
                    </a:srgbClr>
                  </a:gs>
                  <a:gs pos="100000">
                    <a:srgbClr val="5093D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77841" name="Group 34"/>
            <p:cNvGrpSpPr>
              <a:grpSpLocks/>
            </p:cNvGrpSpPr>
            <p:nvPr/>
          </p:nvGrpSpPr>
          <p:grpSpPr bwMode="auto">
            <a:xfrm>
              <a:off x="5112736" y="3789929"/>
              <a:ext cx="1526983" cy="1520907"/>
              <a:chOff x="0" y="0"/>
              <a:chExt cx="1166" cy="1162"/>
            </a:xfrm>
          </p:grpSpPr>
          <p:grpSp>
            <p:nvGrpSpPr>
              <p:cNvPr id="77846" name="Group 35"/>
              <p:cNvGrpSpPr>
                <a:grpSpLocks/>
              </p:cNvGrpSpPr>
              <p:nvPr/>
            </p:nvGrpSpPr>
            <p:grpSpPr bwMode="auto">
              <a:xfrm>
                <a:off x="97" y="0"/>
                <a:ext cx="949" cy="928"/>
                <a:chOff x="0" y="0"/>
                <a:chExt cx="1042" cy="1019"/>
              </a:xfrm>
            </p:grpSpPr>
            <p:grpSp>
              <p:nvGrpSpPr>
                <p:cNvPr id="77849" name="Group 3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77851" name="Picture 37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21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6" cy="101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5093DC"/>
                      </a:gs>
                      <a:gs pos="100000">
                        <a:srgbClr val="336699"/>
                      </a:gs>
                    </a:gsLst>
                    <a:lin ang="5400000" scaled="1"/>
                  </a:gradFill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latin typeface="Calibri"/>
                      <a:ea typeface="宋体"/>
                    </a:endParaRPr>
                  </a:p>
                </p:txBody>
              </p:sp>
            </p:grpSp>
            <p:pic>
              <p:nvPicPr>
                <p:cNvPr id="77850" name="Picture 39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16" name="WordArt 40"/>
              <p:cNvSpPr>
                <a:spLocks noChangeArrowheads="1" noChangeShapeType="1"/>
              </p:cNvSpPr>
              <p:nvPr/>
            </p:nvSpPr>
            <p:spPr bwMode="auto">
              <a:xfrm>
                <a:off x="272" y="277"/>
                <a:ext cx="663" cy="37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kern="0" dirty="0" smtClean="0"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黑体"/>
                    <a:ea typeface="黑体"/>
                  </a:rPr>
                  <a:t>整合</a:t>
                </a:r>
                <a:endParaRPr lang="en-US" altLang="zh-CN" sz="2400" kern="0" dirty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kern="0" dirty="0" smtClean="0">
                    <a:ln w="9525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黑体"/>
                    <a:ea typeface="黑体"/>
                  </a:rPr>
                  <a:t>资源推广</a:t>
                </a:r>
                <a:endParaRPr lang="zh-CN" altLang="en-US" sz="2400" kern="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endParaRPr>
              </a:p>
            </p:txBody>
          </p:sp>
          <p:sp>
            <p:nvSpPr>
              <p:cNvPr id="117" name="Oval 41"/>
              <p:cNvSpPr>
                <a:spLocks noChangeArrowheads="1"/>
              </p:cNvSpPr>
              <p:nvPr/>
            </p:nvSpPr>
            <p:spPr bwMode="auto">
              <a:xfrm>
                <a:off x="0" y="988"/>
                <a:ext cx="1166" cy="171"/>
              </a:xfrm>
              <a:prstGeom prst="ellipse">
                <a:avLst/>
              </a:prstGeom>
              <a:gradFill rotWithShape="1">
                <a:gsLst>
                  <a:gs pos="0">
                    <a:srgbClr val="5093DC">
                      <a:alpha val="20000"/>
                    </a:srgbClr>
                  </a:gs>
                  <a:gs pos="100000">
                    <a:srgbClr val="5093D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2" name="Line 42"/>
            <p:cNvSpPr>
              <a:spLocks noChangeShapeType="1"/>
            </p:cNvSpPr>
            <p:nvPr/>
          </p:nvSpPr>
          <p:spPr bwMode="auto">
            <a:xfrm>
              <a:off x="1081088" y="3358034"/>
              <a:ext cx="0" cy="360363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prstDash val="lgDash"/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23" name="Line 43"/>
            <p:cNvSpPr>
              <a:spLocks noChangeShapeType="1"/>
            </p:cNvSpPr>
            <p:nvPr/>
          </p:nvSpPr>
          <p:spPr bwMode="auto">
            <a:xfrm rot="16200000" flipH="1">
              <a:off x="3457576" y="2961159"/>
              <a:ext cx="0" cy="3025775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prstDash val="lgDash"/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24" name="Line 44"/>
            <p:cNvSpPr>
              <a:spLocks noChangeShapeType="1"/>
            </p:cNvSpPr>
            <p:nvPr/>
          </p:nvSpPr>
          <p:spPr bwMode="auto">
            <a:xfrm>
              <a:off x="5905500" y="5085234"/>
              <a:ext cx="0" cy="360363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prstDash val="lgDash"/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25" name="Rectangle 33"/>
          <p:cNvSpPr>
            <a:spLocks noChangeArrowheads="1"/>
          </p:cNvSpPr>
          <p:nvPr/>
        </p:nvSpPr>
        <p:spPr bwMode="auto">
          <a:xfrm>
            <a:off x="6300192" y="4720109"/>
            <a:ext cx="277177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整合资源，让作品飞起来：</a:t>
            </a:r>
            <a:endParaRPr lang="en-US" altLang="zh-CN" kern="0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整合一切所能利用的资源推广平台和作品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92" grpId="0"/>
      <p:bldP spid="113" grpId="0"/>
      <p:bldP spid="1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8316416" y="1519148"/>
            <a:ext cx="861774" cy="4574148"/>
            <a:chOff x="8316416" y="1519148"/>
            <a:chExt cx="861774" cy="4574148"/>
          </a:xfrm>
        </p:grpSpPr>
        <p:sp>
          <p:nvSpPr>
            <p:cNvPr id="35" name="圆角矩形 20"/>
            <p:cNvSpPr/>
            <p:nvPr/>
          </p:nvSpPr>
          <p:spPr>
            <a:xfrm>
              <a:off x="8318738" y="1519148"/>
              <a:ext cx="825261" cy="4574148"/>
            </a:xfrm>
            <a:custGeom>
              <a:avLst/>
              <a:gdLst>
                <a:gd name="connsiteX0" fmla="*/ 1187624 w 1279064"/>
                <a:gd name="connsiteY0" fmla="*/ 5052208 h 5143648"/>
                <a:gd name="connsiteX1" fmla="*/ 264035 w 1279064"/>
                <a:gd name="connsiteY1" fmla="*/ 5052208 h 5143648"/>
                <a:gd name="connsiteX2" fmla="*/ 0 w 1279064"/>
                <a:gd name="connsiteY2" fmla="*/ 4788173 h 5143648"/>
                <a:gd name="connsiteX3" fmla="*/ 0 w 1279064"/>
                <a:gd name="connsiteY3" fmla="*/ 264035 h 5143648"/>
                <a:gd name="connsiteX4" fmla="*/ 264035 w 1279064"/>
                <a:gd name="connsiteY4" fmla="*/ 0 h 5143648"/>
                <a:gd name="connsiteX5" fmla="*/ 1187624 w 1279064"/>
                <a:gd name="connsiteY5" fmla="*/ 0 h 5143648"/>
                <a:gd name="connsiteX6" fmla="*/ 1279064 w 1279064"/>
                <a:gd name="connsiteY6" fmla="*/ 5143648 h 5143648"/>
                <a:gd name="connsiteX0" fmla="*/ 1187624 w 1187624"/>
                <a:gd name="connsiteY0" fmla="*/ 5052208 h 5052208"/>
                <a:gd name="connsiteX1" fmla="*/ 264035 w 1187624"/>
                <a:gd name="connsiteY1" fmla="*/ 5052208 h 5052208"/>
                <a:gd name="connsiteX2" fmla="*/ 0 w 1187624"/>
                <a:gd name="connsiteY2" fmla="*/ 4788173 h 5052208"/>
                <a:gd name="connsiteX3" fmla="*/ 0 w 1187624"/>
                <a:gd name="connsiteY3" fmla="*/ 264035 h 5052208"/>
                <a:gd name="connsiteX4" fmla="*/ 264035 w 1187624"/>
                <a:gd name="connsiteY4" fmla="*/ 0 h 5052208"/>
                <a:gd name="connsiteX5" fmla="*/ 1187624 w 1187624"/>
                <a:gd name="connsiteY5" fmla="*/ 0 h 505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7624" h="5052208">
                  <a:moveTo>
                    <a:pt x="1187624" y="5052208"/>
                  </a:moveTo>
                  <a:lnTo>
                    <a:pt x="264035" y="5052208"/>
                  </a:lnTo>
                  <a:cubicBezTo>
                    <a:pt x="118212" y="5052208"/>
                    <a:pt x="0" y="4933996"/>
                    <a:pt x="0" y="4788173"/>
                  </a:cubicBezTo>
                  <a:lnTo>
                    <a:pt x="0" y="264035"/>
                  </a:lnTo>
                  <a:cubicBezTo>
                    <a:pt x="0" y="118212"/>
                    <a:pt x="118212" y="0"/>
                    <a:pt x="264035" y="0"/>
                  </a:cubicBezTo>
                  <a:lnTo>
                    <a:pt x="1187624" y="0"/>
                  </a:lnTo>
                </a:path>
              </a:pathLst>
            </a:custGeom>
            <a:gradFill flip="none" rotWithShape="1">
              <a:gsLst>
                <a:gs pos="38000">
                  <a:srgbClr val="0070C0"/>
                </a:gs>
                <a:gs pos="89000">
                  <a:srgbClr val="0062AC"/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316416" y="2591807"/>
              <a:ext cx="861774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srgbClr val="004D86"/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线上渠道</a:t>
              </a:r>
            </a:p>
          </p:txBody>
        </p:sp>
      </p:grpSp>
      <p:sp>
        <p:nvSpPr>
          <p:cNvPr id="37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8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39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1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68313" y="1582209"/>
            <a:ext cx="3238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C00000"/>
                </a:solidFill>
                <a:latin typeface="微软雅黑" pitchFamily="34" charset="-122"/>
              </a:rPr>
              <a:t>如何让作品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itchFamily="34" charset="-122"/>
              </a:rPr>
              <a:t>“飞”起来？</a:t>
            </a:r>
            <a:endParaRPr lang="zh-CN" altLang="en-US" sz="1800" dirty="0">
              <a:solidFill>
                <a:srgbClr val="C00000"/>
              </a:solidFill>
              <a:latin typeface="微软雅黑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866899" y="1916832"/>
            <a:ext cx="6966552" cy="4676650"/>
            <a:chOff x="866899" y="1916832"/>
            <a:chExt cx="6966552" cy="4676650"/>
          </a:xfrm>
        </p:grpSpPr>
        <p:grpSp>
          <p:nvGrpSpPr>
            <p:cNvPr id="86" name="组合 15"/>
            <p:cNvGrpSpPr>
              <a:grpSpLocks/>
            </p:cNvGrpSpPr>
            <p:nvPr/>
          </p:nvGrpSpPr>
          <p:grpSpPr bwMode="auto">
            <a:xfrm>
              <a:off x="5245955" y="4947244"/>
              <a:ext cx="1909763" cy="1646238"/>
              <a:chOff x="2447765" y="1124448"/>
              <a:chExt cx="2232248" cy="1924648"/>
            </a:xfrm>
          </p:grpSpPr>
          <p:sp>
            <p:nvSpPr>
              <p:cNvPr id="96" name="六边形 95"/>
              <p:cNvSpPr/>
              <p:nvPr/>
            </p:nvSpPr>
            <p:spPr>
              <a:xfrm rot="1847295">
                <a:off x="2447765" y="1124448"/>
                <a:ext cx="2232248" cy="1924648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99FF9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7" name="椭圆​​ 36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rgbClr val="92D050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b="1" dirty="0" smtClean="0"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32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0" name="组合 41"/>
            <p:cNvGrpSpPr>
              <a:grpSpLocks/>
            </p:cNvGrpSpPr>
            <p:nvPr/>
          </p:nvGrpSpPr>
          <p:grpSpPr bwMode="auto">
            <a:xfrm>
              <a:off x="1024664" y="1916832"/>
              <a:ext cx="5994400" cy="1909763"/>
              <a:chOff x="1489689" y="1421993"/>
              <a:chExt cx="5994304" cy="1909283"/>
            </a:xfrm>
          </p:grpSpPr>
          <p:cxnSp>
            <p:nvCxnSpPr>
              <p:cNvPr id="61" name="直接连接符​​ 6"/>
              <p:cNvCxnSpPr/>
              <p:nvPr/>
            </p:nvCxnSpPr>
            <p:spPr>
              <a:xfrm flipV="1">
                <a:off x="2794593" y="1913170"/>
                <a:ext cx="3043189" cy="3174"/>
              </a:xfrm>
              <a:prstGeom prst="line">
                <a:avLst/>
              </a:prstGeom>
              <a:ln w="571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组合 7"/>
              <p:cNvGrpSpPr>
                <a:grpSpLocks/>
              </p:cNvGrpSpPr>
              <p:nvPr/>
            </p:nvGrpSpPr>
            <p:grpSpPr bwMode="auto">
              <a:xfrm rot="-5400000">
                <a:off x="5706384" y="1553668"/>
                <a:ext cx="1909283" cy="1645934"/>
                <a:chOff x="2447764" y="1124744"/>
                <a:chExt cx="2232248" cy="1924352"/>
              </a:xfrm>
            </p:grpSpPr>
            <p:sp>
              <p:nvSpPr>
                <p:cNvPr id="68" name="六边形 67"/>
                <p:cNvSpPr>
                  <a:spLocks noChangeArrowheads="1"/>
                </p:cNvSpPr>
                <p:nvPr/>
              </p:nvSpPr>
              <p:spPr bwMode="auto">
                <a:xfrm>
                  <a:off x="2447764" y="1124744"/>
                  <a:ext cx="2232248" cy="1924352"/>
                </a:xfrm>
                <a:prstGeom prst="hexagon">
                  <a:avLst>
                    <a:gd name="adj" fmla="val 28044"/>
                    <a:gd name="vf" fmla="val 115470"/>
                  </a:avLst>
                </a:prstGeom>
                <a:gradFill rotWithShape="1">
                  <a:gsLst>
                    <a:gs pos="0">
                      <a:srgbClr val="FCD5B5"/>
                    </a:gs>
                    <a:gs pos="100000">
                      <a:srgbClr val="FAC090"/>
                    </a:gs>
                  </a:gsLst>
                  <a:lin ang="13500000" scaled="1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254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lt1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椭圆​​ 40"/>
                <p:cNvSpPr>
                  <a:spLocks noChangeArrowheads="1"/>
                </p:cNvSpPr>
                <p:nvPr/>
              </p:nvSpPr>
              <p:spPr bwMode="auto">
                <a:xfrm>
                  <a:off x="2697309" y="1220341"/>
                  <a:ext cx="1733158" cy="1733158"/>
                </a:xfrm>
                <a:prstGeom prst="ellipse">
                  <a:avLst/>
                </a:prstGeom>
                <a:solidFill>
                  <a:srgbClr val="F79646"/>
                </a:solidFill>
                <a:ln w="38100" algn="ctr">
                  <a:solidFill>
                    <a:schemeClr val="bg1"/>
                  </a:solidFill>
                  <a:round/>
                  <a:headEnd/>
                  <a:tailEnd/>
                </a:ln>
                <a:effectLst>
                  <a:innerShdw blurRad="114300">
                    <a:prstClr val="black"/>
                  </a:innerShdw>
                </a:effectLst>
              </p:spPr>
              <p:txBody>
                <a:bodyPr vert="eaVert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200" b="1" dirty="0" smtClean="0">
                      <a:solidFill>
                        <a:schemeClr val="lt1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  <a:endParaRPr lang="zh-CN" altLang="en-US" sz="3200" b="1" dirty="0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4" name="矩形​​ 9"/>
              <p:cNvSpPr/>
              <p:nvPr/>
            </p:nvSpPr>
            <p:spPr>
              <a:xfrm>
                <a:off x="1489689" y="1634665"/>
                <a:ext cx="2231989" cy="269807"/>
              </a:xfrm>
              <a:prstGeom prst="rect">
                <a:avLst/>
              </a:prstGeom>
              <a:solidFill>
                <a:schemeClr val="accent6"/>
              </a:solidFill>
              <a:ln w="571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利用“朋友圈”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0" name="组合 42"/>
            <p:cNvGrpSpPr>
              <a:grpSpLocks/>
            </p:cNvGrpSpPr>
            <p:nvPr/>
          </p:nvGrpSpPr>
          <p:grpSpPr bwMode="auto">
            <a:xfrm>
              <a:off x="1846989" y="3367807"/>
              <a:ext cx="5986462" cy="1909763"/>
              <a:chOff x="2299244" y="2864248"/>
              <a:chExt cx="5986278" cy="1909283"/>
            </a:xfrm>
          </p:grpSpPr>
          <p:cxnSp>
            <p:nvCxnSpPr>
              <p:cNvPr id="71" name="直接连接符​​ 10"/>
              <p:cNvCxnSpPr/>
              <p:nvPr/>
            </p:nvCxnSpPr>
            <p:spPr>
              <a:xfrm>
                <a:off x="2412301" y="3322922"/>
                <a:ext cx="4227035" cy="20632"/>
              </a:xfrm>
              <a:prstGeom prst="line">
                <a:avLst/>
              </a:prstGeom>
              <a:ln w="571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11"/>
              <p:cNvGrpSpPr>
                <a:grpSpLocks/>
              </p:cNvGrpSpPr>
              <p:nvPr/>
            </p:nvGrpSpPr>
            <p:grpSpPr bwMode="auto">
              <a:xfrm rot="-5400000">
                <a:off x="6507787" y="2995796"/>
                <a:ext cx="1909283" cy="1646187"/>
                <a:chOff x="2447765" y="1124448"/>
                <a:chExt cx="2232248" cy="1924648"/>
              </a:xfrm>
            </p:grpSpPr>
            <p:sp>
              <p:nvSpPr>
                <p:cNvPr id="82" name="六边形 81"/>
                <p:cNvSpPr/>
                <p:nvPr/>
              </p:nvSpPr>
              <p:spPr>
                <a:xfrm>
                  <a:off x="2447765" y="1124448"/>
                  <a:ext cx="2232248" cy="1924648"/>
                </a:xfrm>
                <a:prstGeom prst="hexagon">
                  <a:avLst>
                    <a:gd name="adj" fmla="val 28044"/>
                    <a:gd name="vf" fmla="val 115470"/>
                  </a:avLst>
                </a:pr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3" name="椭圆​​ 38"/>
                <p:cNvSpPr/>
                <p:nvPr/>
              </p:nvSpPr>
              <p:spPr>
                <a:xfrm rot="5400000">
                  <a:off x="2696220" y="1221148"/>
                  <a:ext cx="1735338" cy="173124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200" b="1" dirty="0" smtClean="0">
                      <a:latin typeface="+mn-ea"/>
                    </a:rPr>
                    <a:t>2</a:t>
                  </a:r>
                  <a:endParaRPr lang="zh-CN" altLang="en-US" sz="3200" b="1" dirty="0">
                    <a:latin typeface="+mn-ea"/>
                  </a:endParaRPr>
                </a:p>
              </p:txBody>
            </p:sp>
          </p:grpSp>
          <p:sp>
            <p:nvSpPr>
              <p:cNvPr id="74" name="矩形​​ 13"/>
              <p:cNvSpPr/>
              <p:nvPr/>
            </p:nvSpPr>
            <p:spPr>
              <a:xfrm>
                <a:off x="2299244" y="3076920"/>
                <a:ext cx="2231956" cy="269807"/>
              </a:xfrm>
              <a:prstGeom prst="rect">
                <a:avLst/>
              </a:prstGeom>
              <a:solidFill>
                <a:schemeClr val="accent4"/>
              </a:solidFill>
              <a:ln w="571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b="1" dirty="0">
                    <a:latin typeface="微软雅黑" pitchFamily="34" charset="-122"/>
                    <a:ea typeface="微软雅黑" pitchFamily="34" charset="-122"/>
                  </a:rPr>
                  <a:t>借助“网络大</a:t>
                </a:r>
                <a:r>
                  <a:rPr lang="en-US" altLang="zh-CN" b="1" dirty="0">
                    <a:latin typeface="微软雅黑" pitchFamily="34" charset="-122"/>
                    <a:ea typeface="微软雅黑" pitchFamily="34" charset="-122"/>
                  </a:rPr>
                  <a:t>V</a:t>
                </a:r>
                <a:r>
                  <a:rPr lang="zh-CN" altLang="en-US" b="1" dirty="0">
                    <a:latin typeface="微软雅黑" pitchFamily="34" charset="-122"/>
                    <a:ea typeface="微软雅黑" pitchFamily="34" charset="-122"/>
                  </a:rPr>
                  <a:t>”</a:t>
                </a:r>
                <a:endPara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85" name="直接连接符​​ 14"/>
            <p:cNvCxnSpPr/>
            <p:nvPr/>
          </p:nvCxnSpPr>
          <p:spPr bwMode="auto">
            <a:xfrm>
              <a:off x="2683513" y="5335922"/>
              <a:ext cx="2689314" cy="1"/>
            </a:xfrm>
            <a:prstGeom prst="line">
              <a:avLst/>
            </a:prstGeom>
            <a:ln w="571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矩形​​ 17"/>
            <p:cNvSpPr/>
            <p:nvPr/>
          </p:nvSpPr>
          <p:spPr bwMode="auto">
            <a:xfrm>
              <a:off x="1037161" y="5013176"/>
              <a:ext cx="2232025" cy="344884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整合校内平台资源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66899" y="2564904"/>
              <a:ext cx="4569197" cy="74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你</a:t>
              </a:r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的社交圈有多大，你的成就就有多大，充分借助身边的朋友帮助自己的作品进行第一次传播。</a:t>
              </a:r>
              <a:endParaRPr lang="en-US" altLang="zh-CN" sz="15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220375" y="3956607"/>
              <a:ext cx="5007809" cy="74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借助</a:t>
              </a:r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身边的网络大</a:t>
              </a:r>
              <a:r>
                <a:rPr lang="en-US" altLang="zh-CN" sz="1500" dirty="0">
                  <a:latin typeface="微软雅黑" pitchFamily="34" charset="-122"/>
                  <a:ea typeface="微软雅黑" pitchFamily="34" charset="-122"/>
                </a:rPr>
                <a:t>V</a:t>
              </a:r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（比较出名的同学、朋友、老师）甚至是真实的网络大</a:t>
              </a:r>
              <a:r>
                <a:rPr lang="en-US" altLang="zh-CN" sz="1500" dirty="0">
                  <a:latin typeface="微软雅黑" pitchFamily="34" charset="-122"/>
                  <a:ea typeface="微软雅黑" pitchFamily="34" charset="-122"/>
                </a:rPr>
                <a:t>V</a:t>
              </a:r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，来推广自己的作品，其效果更突出。</a:t>
              </a:r>
              <a:endParaRPr lang="en-US" altLang="zh-CN" sz="15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935831" y="5517232"/>
              <a:ext cx="4436996" cy="99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校级公众帐号（微信、微博、人人）、各种</a:t>
              </a:r>
              <a:r>
                <a:rPr lang="en-US" altLang="zh-CN" sz="1500" dirty="0">
                  <a:latin typeface="微软雅黑" pitchFamily="34" charset="-122"/>
                  <a:ea typeface="微软雅黑" pitchFamily="34" charset="-122"/>
                </a:rPr>
                <a:t>QQ</a:t>
              </a:r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群、报纸、广播，都是一个小型的传播平台，充分利用这些媒介来传播</a:t>
              </a:r>
              <a:endPara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 autoUpdateAnimBg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316416" y="1519148"/>
            <a:ext cx="861774" cy="4574148"/>
            <a:chOff x="8316416" y="1519148"/>
            <a:chExt cx="861774" cy="4574148"/>
          </a:xfrm>
        </p:grpSpPr>
        <p:sp>
          <p:nvSpPr>
            <p:cNvPr id="2" name="圆角矩形 20"/>
            <p:cNvSpPr/>
            <p:nvPr/>
          </p:nvSpPr>
          <p:spPr>
            <a:xfrm>
              <a:off x="8318738" y="1519148"/>
              <a:ext cx="825261" cy="4574148"/>
            </a:xfrm>
            <a:custGeom>
              <a:avLst/>
              <a:gdLst>
                <a:gd name="connsiteX0" fmla="*/ 1187624 w 1279064"/>
                <a:gd name="connsiteY0" fmla="*/ 5052208 h 5143648"/>
                <a:gd name="connsiteX1" fmla="*/ 264035 w 1279064"/>
                <a:gd name="connsiteY1" fmla="*/ 5052208 h 5143648"/>
                <a:gd name="connsiteX2" fmla="*/ 0 w 1279064"/>
                <a:gd name="connsiteY2" fmla="*/ 4788173 h 5143648"/>
                <a:gd name="connsiteX3" fmla="*/ 0 w 1279064"/>
                <a:gd name="connsiteY3" fmla="*/ 264035 h 5143648"/>
                <a:gd name="connsiteX4" fmla="*/ 264035 w 1279064"/>
                <a:gd name="connsiteY4" fmla="*/ 0 h 5143648"/>
                <a:gd name="connsiteX5" fmla="*/ 1187624 w 1279064"/>
                <a:gd name="connsiteY5" fmla="*/ 0 h 5143648"/>
                <a:gd name="connsiteX6" fmla="*/ 1279064 w 1279064"/>
                <a:gd name="connsiteY6" fmla="*/ 5143648 h 5143648"/>
                <a:gd name="connsiteX0" fmla="*/ 1187624 w 1187624"/>
                <a:gd name="connsiteY0" fmla="*/ 5052208 h 5052208"/>
                <a:gd name="connsiteX1" fmla="*/ 264035 w 1187624"/>
                <a:gd name="connsiteY1" fmla="*/ 5052208 h 5052208"/>
                <a:gd name="connsiteX2" fmla="*/ 0 w 1187624"/>
                <a:gd name="connsiteY2" fmla="*/ 4788173 h 5052208"/>
                <a:gd name="connsiteX3" fmla="*/ 0 w 1187624"/>
                <a:gd name="connsiteY3" fmla="*/ 264035 h 5052208"/>
                <a:gd name="connsiteX4" fmla="*/ 264035 w 1187624"/>
                <a:gd name="connsiteY4" fmla="*/ 0 h 5052208"/>
                <a:gd name="connsiteX5" fmla="*/ 1187624 w 1187624"/>
                <a:gd name="connsiteY5" fmla="*/ 0 h 505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7624" h="5052208">
                  <a:moveTo>
                    <a:pt x="1187624" y="5052208"/>
                  </a:moveTo>
                  <a:lnTo>
                    <a:pt x="264035" y="5052208"/>
                  </a:lnTo>
                  <a:cubicBezTo>
                    <a:pt x="118212" y="5052208"/>
                    <a:pt x="0" y="4933996"/>
                    <a:pt x="0" y="4788173"/>
                  </a:cubicBezTo>
                  <a:lnTo>
                    <a:pt x="0" y="264035"/>
                  </a:lnTo>
                  <a:cubicBezTo>
                    <a:pt x="0" y="118212"/>
                    <a:pt x="118212" y="0"/>
                    <a:pt x="264035" y="0"/>
                  </a:cubicBezTo>
                  <a:lnTo>
                    <a:pt x="1187624" y="0"/>
                  </a:lnTo>
                </a:path>
              </a:pathLst>
            </a:custGeom>
            <a:gradFill flip="none" rotWithShape="1">
              <a:gsLst>
                <a:gs pos="38000">
                  <a:srgbClr val="0070C0"/>
                </a:gs>
                <a:gs pos="89000">
                  <a:srgbClr val="0062AC"/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316416" y="2591807"/>
              <a:ext cx="861774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srgbClr val="004D86"/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线上渠道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9551" y="1916832"/>
            <a:ext cx="7293901" cy="4449042"/>
            <a:chOff x="539551" y="1916832"/>
            <a:chExt cx="7293901" cy="4449042"/>
          </a:xfrm>
        </p:grpSpPr>
        <p:cxnSp>
          <p:nvCxnSpPr>
            <p:cNvPr id="6" name="直接连接符​​ 6"/>
            <p:cNvCxnSpPr/>
            <p:nvPr/>
          </p:nvCxnSpPr>
          <p:spPr bwMode="auto">
            <a:xfrm>
              <a:off x="2402805" y="2420888"/>
              <a:ext cx="3177307" cy="0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7"/>
            <p:cNvGrpSpPr>
              <a:grpSpLocks/>
            </p:cNvGrpSpPr>
            <p:nvPr/>
          </p:nvGrpSpPr>
          <p:grpSpPr bwMode="auto">
            <a:xfrm rot="16200000">
              <a:off x="5458434" y="2048734"/>
              <a:ext cx="1909763" cy="1645960"/>
              <a:chOff x="2447764" y="1293118"/>
              <a:chExt cx="2232248" cy="1924352"/>
            </a:xfrm>
          </p:grpSpPr>
          <p:sp>
            <p:nvSpPr>
              <p:cNvPr id="12" name="六边形 11"/>
              <p:cNvSpPr>
                <a:spLocks noChangeArrowheads="1"/>
              </p:cNvSpPr>
              <p:nvPr/>
            </p:nvSpPr>
            <p:spPr bwMode="auto">
              <a:xfrm>
                <a:off x="2447764" y="1293118"/>
                <a:ext cx="2232248" cy="1924352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椭圆​​ 40"/>
              <p:cNvSpPr>
                <a:spLocks noChangeArrowheads="1"/>
              </p:cNvSpPr>
              <p:nvPr/>
            </p:nvSpPr>
            <p:spPr bwMode="auto">
              <a:xfrm>
                <a:off x="2697309" y="1388715"/>
                <a:ext cx="1733158" cy="173315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38100" algn="ctr">
                <a:solidFill>
                  <a:schemeClr val="bg1"/>
                </a:solidFill>
                <a:round/>
                <a:headEnd/>
                <a:tailEnd/>
              </a:ln>
              <a:effectLst>
                <a:innerShdw blurRad="114300">
                  <a:prstClr val="black"/>
                </a:innerShdw>
              </a:effec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b="1" dirty="0" smtClean="0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3200" b="1" dirty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" name="矩形​​ 9"/>
            <p:cNvSpPr/>
            <p:nvPr/>
          </p:nvSpPr>
          <p:spPr bwMode="auto">
            <a:xfrm>
              <a:off x="539551" y="2248871"/>
              <a:ext cx="2232025" cy="269875"/>
            </a:xfrm>
            <a:prstGeom prst="rect">
              <a:avLst/>
            </a:prstGeom>
            <a:solidFill>
              <a:schemeClr val="accent6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自建公众平台</a:t>
              </a: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帐号</a:t>
              </a:r>
            </a:p>
          </p:txBody>
        </p:sp>
        <p:cxnSp>
          <p:nvCxnSpPr>
            <p:cNvPr id="15" name="直接连接符​​ 10"/>
            <p:cNvCxnSpPr/>
            <p:nvPr/>
          </p:nvCxnSpPr>
          <p:spPr bwMode="auto">
            <a:xfrm>
              <a:off x="1960049" y="4570314"/>
              <a:ext cx="4227165" cy="20637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1"/>
            <p:cNvGrpSpPr>
              <a:grpSpLocks/>
            </p:cNvGrpSpPr>
            <p:nvPr/>
          </p:nvGrpSpPr>
          <p:grpSpPr bwMode="auto">
            <a:xfrm rot="16200000">
              <a:off x="6055451" y="4243288"/>
              <a:ext cx="1909763" cy="1646238"/>
              <a:chOff x="2447765" y="1124448"/>
              <a:chExt cx="2232248" cy="1924648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2447765" y="1124448"/>
                <a:ext cx="2232248" cy="1924648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椭圆​​ 38"/>
              <p:cNvSpPr/>
              <p:nvPr/>
            </p:nvSpPr>
            <p:spPr>
              <a:xfrm rot="5400000">
                <a:off x="2696219" y="1221151"/>
                <a:ext cx="1735338" cy="173124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dirty="0"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sz="3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" name="矩形​​ 13"/>
            <p:cNvSpPr/>
            <p:nvPr/>
          </p:nvSpPr>
          <p:spPr bwMode="auto">
            <a:xfrm>
              <a:off x="1115616" y="4324250"/>
              <a:ext cx="2374228" cy="269875"/>
            </a:xfrm>
            <a:prstGeom prst="rect">
              <a:avLst/>
            </a:prstGeom>
            <a:solidFill>
              <a:schemeClr val="accent4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大型视频网站的利用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0171" y="2658458"/>
              <a:ext cx="47519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某一个</a:t>
              </a: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点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（娱乐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兼职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周边折扣）来吸引粉丝关注平台，通过运营平台推广作品（平台做大还蕴含大量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商机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)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30759" y="4796214"/>
              <a:ext cx="531817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整合并充分利用大型视频网站资源（腾讯、优酷等优化设置头条显示）、门户网站、大型微信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微博平台、报纸等，若作品能在这些平台上得到体现，对其传播将具有极大推动性。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41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2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3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4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6317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98624" y="3973202"/>
            <a:ext cx="2613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kern="0" dirty="0" smtClean="0">
                <a:solidFill>
                  <a:schemeClr val="tx1"/>
                </a:solidFill>
                <a:latin typeface="微软雅黑" pitchFamily="34" charset="-122"/>
              </a:rPr>
              <a:t>线</a:t>
            </a:r>
            <a:r>
              <a:rPr lang="zh-CN" altLang="en-US" sz="4400" kern="0" dirty="0">
                <a:solidFill>
                  <a:schemeClr val="tx1"/>
                </a:solidFill>
                <a:latin typeface="微软雅黑" pitchFamily="34" charset="-122"/>
              </a:rPr>
              <a:t>下</a:t>
            </a:r>
            <a:r>
              <a:rPr lang="zh-CN" altLang="en-US" sz="4400" kern="0" dirty="0" smtClean="0">
                <a:solidFill>
                  <a:schemeClr val="tx1"/>
                </a:solidFill>
                <a:latin typeface="微软雅黑" pitchFamily="34" charset="-122"/>
              </a:rPr>
              <a:t>渠道</a:t>
            </a:r>
            <a:endParaRPr lang="zh-CN" altLang="en-US" sz="4400" kern="0" dirty="0">
              <a:solidFill>
                <a:schemeClr val="tx1"/>
              </a:solidFill>
              <a:latin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0528" y="2060848"/>
            <a:ext cx="8123920" cy="1815882"/>
            <a:chOff x="480528" y="2060848"/>
            <a:chExt cx="8123920" cy="1815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528" y="2113094"/>
              <a:ext cx="8123920" cy="16876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403350" y="2627157"/>
              <a:ext cx="65722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80000"/>
                </a:lnSpc>
                <a:defRPr/>
              </a:pPr>
              <a:r>
                <a:rPr lang="en-US" altLang="zh-CN" sz="4800" kern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ea"/>
                  <a:ea typeface="+mn-ea"/>
                </a:rPr>
                <a:t>1</a:t>
              </a:r>
              <a:endParaRPr kumimoji="0" lang="zh-CN" altLang="en-US" sz="4800" i="0" u="none" strike="noStrike" kern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27784" y="2060848"/>
              <a:ext cx="597666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latin typeface="+mn-ea"/>
                  <a:ea typeface="+mn-ea"/>
                </a:rPr>
                <a:t>1</a:t>
              </a:r>
              <a:r>
                <a:rPr lang="zh-CN" altLang="en-US" sz="1400" b="1" dirty="0">
                  <a:latin typeface="+mn-ea"/>
                  <a:ea typeface="+mn-ea"/>
                </a:rPr>
                <a:t>、宿舍、餐厅、自习室</a:t>
              </a:r>
              <a:r>
                <a:rPr lang="en-US" altLang="zh-CN" sz="1400" b="1" dirty="0">
                  <a:latin typeface="+mn-ea"/>
                  <a:ea typeface="+mn-ea"/>
                </a:rPr>
                <a:t>……</a:t>
              </a:r>
              <a:r>
                <a:rPr lang="zh-CN" altLang="en-US" sz="1400" b="1" dirty="0">
                  <a:latin typeface="+mn-ea"/>
                  <a:ea typeface="+mn-ea"/>
                </a:rPr>
                <a:t>，传单</a:t>
              </a:r>
              <a:r>
                <a:rPr lang="en-US" altLang="zh-CN" sz="1400" b="1" dirty="0">
                  <a:latin typeface="+mn-ea"/>
                  <a:ea typeface="+mn-ea"/>
                </a:rPr>
                <a:t>/</a:t>
              </a:r>
              <a:r>
                <a:rPr lang="zh-CN" altLang="en-US" sz="1400" b="1" dirty="0">
                  <a:latin typeface="+mn-ea"/>
                  <a:ea typeface="+mn-ea"/>
                </a:rPr>
                <a:t>贴纸所及，信息所达。</a:t>
              </a:r>
              <a:endParaRPr lang="en-US" altLang="zh-CN" sz="1400" b="1" dirty="0">
                <a:latin typeface="+mn-ea"/>
                <a:ea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+mn-ea"/>
                  <a:ea typeface="+mn-ea"/>
                </a:rPr>
                <a:t>说明：现在不管是平台还是个人都可以通过二维码扫描关注，而且，作品不仅可以通过链接来获取，也可以通过二维码扫描来获取关注，这就给我们很大的空间来宣传我们的平台和作品。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5576" y="4856555"/>
            <a:ext cx="8136904" cy="1668789"/>
            <a:chOff x="755576" y="4856555"/>
            <a:chExt cx="8136904" cy="16687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5576" y="4856555"/>
              <a:ext cx="8136904" cy="166878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403350" y="4970335"/>
              <a:ext cx="509958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latin typeface="+mn-ea"/>
                  <a:ea typeface="+mn-ea"/>
                </a:rPr>
                <a:t>2</a:t>
              </a:r>
              <a:r>
                <a:rPr lang="zh-CN" altLang="en-US" sz="1400" b="1" dirty="0">
                  <a:latin typeface="+mn-ea"/>
                  <a:ea typeface="+mn-ea"/>
                </a:rPr>
                <a:t>、摆摊宣传（个人</a:t>
              </a:r>
              <a:r>
                <a:rPr lang="en-US" altLang="zh-CN" sz="1400" b="1" dirty="0">
                  <a:latin typeface="+mn-ea"/>
                  <a:ea typeface="+mn-ea"/>
                </a:rPr>
                <a:t>/</a:t>
              </a:r>
              <a:r>
                <a:rPr lang="zh-CN" altLang="en-US" sz="1400" b="1" dirty="0">
                  <a:latin typeface="+mn-ea"/>
                  <a:ea typeface="+mn-ea"/>
                </a:rPr>
                <a:t>公众）平台</a:t>
              </a:r>
              <a:r>
                <a:rPr lang="en-US" altLang="zh-CN" sz="1400" b="1" dirty="0">
                  <a:latin typeface="+mn-ea"/>
                  <a:ea typeface="+mn-ea"/>
                </a:rPr>
                <a:t>/</a:t>
              </a:r>
              <a:r>
                <a:rPr lang="zh-CN" altLang="en-US" sz="1400" b="1" dirty="0">
                  <a:latin typeface="+mn-ea"/>
                  <a:ea typeface="+mn-ea"/>
                </a:rPr>
                <a:t>作品。</a:t>
              </a:r>
              <a:endParaRPr lang="en-US" altLang="zh-CN" sz="1400" b="1" dirty="0">
                <a:latin typeface="+mn-ea"/>
                <a:ea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+mn-ea"/>
                  <a:ea typeface="+mn-ea"/>
                </a:rPr>
                <a:t>说明：虽然费时费力，但不失为在校内宣传的一大利器。在校园人流量较大的区域进行集中宣传。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08304" y="5410032"/>
              <a:ext cx="930024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80000"/>
                </a:lnSpc>
                <a:defRPr/>
              </a:pPr>
              <a:r>
                <a:rPr lang="en-US" altLang="zh-CN" sz="48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ea"/>
                  <a:ea typeface="+mn-ea"/>
                </a:rPr>
                <a:t>2</a:t>
              </a:r>
              <a:endParaRPr kumimoji="0" lang="zh-CN" altLang="en-US" sz="4800" i="0" u="none" strike="noStrike" kern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ea"/>
                <a:ea typeface="+mn-ea"/>
              </a:endParaRPr>
            </a:p>
          </p:txBody>
        </p:sp>
      </p:grpSp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11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53292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79887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554038" y="1628775"/>
            <a:ext cx="3009900" cy="458788"/>
            <a:chOff x="554559" y="1628805"/>
            <a:chExt cx="2980010" cy="458675"/>
          </a:xfrm>
        </p:grpSpPr>
        <p:sp>
          <p:nvSpPr>
            <p:cNvPr id="62" name="矩形 61"/>
            <p:cNvSpPr/>
            <p:nvPr/>
          </p:nvSpPr>
          <p:spPr>
            <a:xfrm>
              <a:off x="554559" y="1635153"/>
              <a:ext cx="2980010" cy="452327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886" name="TextBox 6"/>
            <p:cNvSpPr txBox="1">
              <a:spLocks noChangeArrowheads="1"/>
            </p:cNvSpPr>
            <p:nvPr/>
          </p:nvSpPr>
          <p:spPr bwMode="auto">
            <a:xfrm>
              <a:off x="554559" y="1628805"/>
              <a:ext cx="2980010" cy="452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【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参赛注意：作品提交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】</a:t>
              </a:r>
              <a:endParaRPr lang="zh-CN" altLang="zh-CN" sz="1800" dirty="0">
                <a:solidFill>
                  <a:schemeClr val="bg1"/>
                </a:solidFill>
                <a:latin typeface="微软雅黑" pitchFamily="34" charset="-122"/>
                <a:cs typeface="华康俪金黑W8(P)"/>
              </a:endParaRPr>
            </a:p>
          </p:txBody>
        </p:sp>
      </p:grpSp>
      <p:sp>
        <p:nvSpPr>
          <p:cNvPr id="79882" name="Rectangle 22"/>
          <p:cNvSpPr>
            <a:spLocks noChangeArrowheads="1"/>
          </p:cNvSpPr>
          <p:nvPr/>
        </p:nvSpPr>
        <p:spPr bwMode="auto">
          <a:xfrm>
            <a:off x="567718" y="2348880"/>
            <a:ext cx="8252753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indent="457200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dirty="0">
                <a:solidFill>
                  <a:srgbClr val="000000"/>
                </a:solidFill>
                <a:latin typeface="微软雅黑" pitchFamily="34" charset="-122"/>
              </a:rPr>
              <a:t>每一赛程结束前，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itchFamily="34" charset="-122"/>
              </a:rPr>
              <a:t>选手</a:t>
            </a:r>
            <a:r>
              <a:rPr lang="zh-CN" altLang="en-US" sz="1800" dirty="0">
                <a:solidFill>
                  <a:srgbClr val="000000"/>
                </a:solidFill>
                <a:latin typeface="微软雅黑" pitchFamily="34" charset="-122"/>
              </a:rPr>
              <a:t>需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itchFamily="34" charset="-122"/>
              </a:rPr>
              <a:t>将</a:t>
            </a:r>
            <a:r>
              <a:rPr lang="zh-CN" altLang="en-US" sz="1800" dirty="0">
                <a:solidFill>
                  <a:srgbClr val="000000"/>
                </a:solidFill>
                <a:latin typeface="微软雅黑" pitchFamily="34" charset="-122"/>
              </a:rPr>
              <a:t>所做作品和</a:t>
            </a:r>
            <a:r>
              <a:rPr lang="en-US" altLang="zh-CN" sz="1800" dirty="0">
                <a:solidFill>
                  <a:srgbClr val="000000"/>
                </a:solidFill>
                <a:latin typeface="微软雅黑" pitchFamily="34" charset="-122"/>
              </a:rPr>
              <a:t>PPT</a:t>
            </a:r>
            <a:r>
              <a:rPr lang="zh-CN" altLang="en-US" sz="1800" dirty="0">
                <a:solidFill>
                  <a:srgbClr val="000000"/>
                </a:solidFill>
                <a:latin typeface="微软雅黑" pitchFamily="34" charset="-122"/>
              </a:rPr>
              <a:t>报告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（主要包括传播</a:t>
            </a: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作品截图、链接及传播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效果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itchFamily="34" charset="-122"/>
              </a:rPr>
              <a:t>)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itchFamily="34" charset="-122"/>
              </a:rPr>
              <a:t>上交至大赛组委会。</a:t>
            </a:r>
            <a:endParaRPr lang="en-US" altLang="zh-CN" sz="1800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4038" y="4251747"/>
            <a:ext cx="7631433" cy="1697533"/>
            <a:chOff x="554038" y="4251747"/>
            <a:chExt cx="7631433" cy="1697533"/>
          </a:xfrm>
        </p:grpSpPr>
        <p:grpSp>
          <p:nvGrpSpPr>
            <p:cNvPr id="5" name="组合 4"/>
            <p:cNvGrpSpPr/>
            <p:nvPr/>
          </p:nvGrpSpPr>
          <p:grpSpPr>
            <a:xfrm>
              <a:off x="554038" y="4251747"/>
              <a:ext cx="3613471" cy="1692771"/>
              <a:chOff x="554038" y="4251747"/>
              <a:chExt cx="3613471" cy="1692771"/>
            </a:xfrm>
          </p:grpSpPr>
          <p:sp>
            <p:nvSpPr>
              <p:cNvPr id="3" name="矩形 2"/>
              <p:cNvSpPr/>
              <p:nvPr/>
            </p:nvSpPr>
            <p:spPr bwMode="gray">
              <a:xfrm>
                <a:off x="554038" y="4251747"/>
                <a:ext cx="3613471" cy="169277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rtlCol="0" anchor="ctr"/>
              <a:lstStyle/>
              <a:p>
                <a:pPr algn="ctr"/>
                <a:endParaRPr lang="zh-CN" altLang="en-US" kern="0" smtClea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79883" name="Rectangle 23"/>
              <p:cNvSpPr>
                <a:spLocks noChangeArrowheads="1"/>
              </p:cNvSpPr>
              <p:nvPr/>
            </p:nvSpPr>
            <p:spPr bwMode="auto">
              <a:xfrm>
                <a:off x="650875" y="4251747"/>
                <a:ext cx="3516634" cy="16927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marL="285750" indent="-285750" eaLnBrk="1" hangingPunct="1">
                  <a:lnSpc>
                    <a:spcPct val="150000"/>
                  </a:lnSpc>
                  <a:spcBef>
                    <a:spcPct val="50000"/>
                  </a:spcBef>
                  <a:buFont typeface="Wingdings" pitchFamily="2" charset="2"/>
                  <a:buChar char="ü"/>
                </a:pPr>
                <a:r>
                  <a:rPr lang="en-US" altLang="zh-CN" sz="1600" dirty="0">
                    <a:solidFill>
                      <a:srgbClr val="000000"/>
                    </a:solidFill>
                    <a:latin typeface="微软雅黑" pitchFamily="34" charset="-122"/>
                  </a:rPr>
                  <a:t>1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微软雅黑" pitchFamily="34" charset="-122"/>
                  </a:rPr>
                  <a:t>、选手需将自己的所有作品放入一个文件夹提交给大赛组委会。</a:t>
                </a:r>
                <a:endParaRPr lang="en-US" altLang="zh-CN" sz="1600" dirty="0">
                  <a:solidFill>
                    <a:srgbClr val="000000"/>
                  </a:solidFill>
                  <a:latin typeface="微软雅黑" pitchFamily="34" charset="-122"/>
                </a:endParaRPr>
              </a:p>
              <a:p>
                <a:pPr marL="285750" indent="-285750" eaLnBrk="1" hangingPunct="1">
                  <a:lnSpc>
                    <a:spcPct val="150000"/>
                  </a:lnSpc>
                  <a:spcBef>
                    <a:spcPct val="50000"/>
                  </a:spcBef>
                  <a:buFont typeface="Wingdings" pitchFamily="2" charset="2"/>
                  <a:buChar char="ü"/>
                </a:pPr>
                <a:r>
                  <a:rPr lang="zh-CN" altLang="en-US" sz="1600" dirty="0" smtClean="0">
                    <a:solidFill>
                      <a:srgbClr val="000000"/>
                    </a:solidFill>
                    <a:latin typeface="微软雅黑" pitchFamily="34" charset="-122"/>
                  </a:rPr>
                  <a:t>选手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微软雅黑" pitchFamily="34" charset="-122"/>
                  </a:rPr>
                  <a:t>需在</a:t>
                </a:r>
                <a:r>
                  <a:rPr lang="en-US" altLang="zh-CN" sz="1600" dirty="0">
                    <a:solidFill>
                      <a:srgbClr val="000000"/>
                    </a:solidFill>
                    <a:latin typeface="微软雅黑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rgbClr val="000000"/>
                    </a:solidFill>
                    <a:latin typeface="微软雅黑" pitchFamily="34" charset="-122"/>
                  </a:rPr>
                  <a:t>报告中展示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微软雅黑" pitchFamily="34" charset="-122"/>
                  </a:rPr>
                  <a:t>作品传播截及作品传播链接等。</a:t>
                </a:r>
                <a:endParaRPr lang="en-US" altLang="zh-CN" sz="1600" dirty="0">
                  <a:solidFill>
                    <a:srgbClr val="000000"/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572000" y="4256509"/>
              <a:ext cx="3613471" cy="1692771"/>
              <a:chOff x="4572000" y="4256509"/>
              <a:chExt cx="3613471" cy="1692771"/>
            </a:xfrm>
          </p:grpSpPr>
          <p:sp>
            <p:nvSpPr>
              <p:cNvPr id="18" name="矩形 17"/>
              <p:cNvSpPr/>
              <p:nvPr/>
            </p:nvSpPr>
            <p:spPr bwMode="gray">
              <a:xfrm>
                <a:off x="4572000" y="4256509"/>
                <a:ext cx="3613471" cy="169277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rtlCol="0" anchor="ctr"/>
              <a:lstStyle/>
              <a:p>
                <a:pPr algn="ctr"/>
                <a:endParaRPr lang="zh-CN" altLang="en-US" kern="0" smtClean="0">
                  <a:solidFill>
                    <a:srgbClr val="17347D"/>
                  </a:solidFill>
                </a:endParaRPr>
              </a:p>
            </p:txBody>
          </p:sp>
          <p:sp>
            <p:nvSpPr>
              <p:cNvPr id="79884" name="Rectangle 24"/>
              <p:cNvSpPr>
                <a:spLocks noChangeArrowheads="1"/>
              </p:cNvSpPr>
              <p:nvPr/>
            </p:nvSpPr>
            <p:spPr bwMode="auto">
              <a:xfrm>
                <a:off x="4572000" y="4293096"/>
                <a:ext cx="3456384" cy="15696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marL="285750" indent="-285750" eaLnBrk="1" hangingPunct="1">
                  <a:lnSpc>
                    <a:spcPct val="200000"/>
                  </a:lnSpc>
                  <a:spcBef>
                    <a:spcPct val="50000"/>
                  </a:spcBef>
                  <a:buFont typeface="Wingdings" pitchFamily="2" charset="2"/>
                  <a:buChar char="ü"/>
                </a:pPr>
                <a:r>
                  <a:rPr lang="zh-CN" altLang="en-US" sz="1600" dirty="0" smtClean="0">
                    <a:solidFill>
                      <a:srgbClr val="000000"/>
                    </a:solidFill>
                    <a:latin typeface="微软雅黑" pitchFamily="34" charset="-122"/>
                  </a:rPr>
                  <a:t>选手需收集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微软雅黑" pitchFamily="34" charset="-122"/>
                  </a:rPr>
                  <a:t>具体实施传播效果，统计总传播量（转发分享量、评论数、阅读量）成</a:t>
                </a:r>
                <a:r>
                  <a:rPr lang="zh-CN" altLang="en-US" sz="1600" dirty="0" smtClean="0">
                    <a:solidFill>
                      <a:srgbClr val="000000"/>
                    </a:solidFill>
                    <a:latin typeface="微软雅黑" pitchFamily="34" charset="-122"/>
                  </a:rPr>
                  <a:t>数据表。</a:t>
                </a:r>
                <a:endParaRPr lang="en-US" altLang="zh-CN" sz="1600" dirty="0" smtClean="0">
                  <a:solidFill>
                    <a:srgbClr val="000000"/>
                  </a:solidFill>
                  <a:latin typeface="微软雅黑" pitchFamily="34" charset="-122"/>
                </a:endParaRPr>
              </a:p>
            </p:txBody>
          </p:sp>
        </p:grpSp>
      </p:grp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4915892" y="3501008"/>
            <a:ext cx="2768600" cy="499417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</a:rPr>
              <a:t>传播效果部分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1043608" y="3501008"/>
            <a:ext cx="2768600" cy="499417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</a:rPr>
              <a:t>作品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</a:rPr>
              <a:t>部分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79882" grpId="0"/>
      <p:bldP spid="19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四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80907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矩形 3"/>
          <p:cNvSpPr/>
          <p:nvPr/>
        </p:nvSpPr>
        <p:spPr>
          <a:xfrm>
            <a:off x="489160" y="1772816"/>
            <a:ext cx="4802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第一部分：传播策略、传播方式等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904" name="TextBox 13"/>
          <p:cNvSpPr txBox="1">
            <a:spLocks noChangeArrowheads="1"/>
          </p:cNvSpPr>
          <p:nvPr/>
        </p:nvSpPr>
        <p:spPr bwMode="auto">
          <a:xfrm>
            <a:off x="554038" y="2776538"/>
            <a:ext cx="79057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itchFamily="34" charset="-122"/>
              </a:rPr>
              <a:t>1</a:t>
            </a:r>
            <a:r>
              <a:rPr lang="zh-CN" altLang="en-US" sz="1800" dirty="0">
                <a:latin typeface="微软雅黑" pitchFamily="34" charset="-122"/>
              </a:rPr>
              <a:t>、本部分内容在</a:t>
            </a:r>
            <a:r>
              <a:rPr lang="zh-CN" altLang="en-US" sz="1800" dirty="0">
                <a:solidFill>
                  <a:srgbClr val="C00000"/>
                </a:solidFill>
                <a:latin typeface="微软雅黑" pitchFamily="34" charset="-122"/>
              </a:rPr>
              <a:t>初赛和复赛阶段不做硬性要求</a:t>
            </a:r>
            <a:r>
              <a:rPr lang="zh-CN" altLang="en-US" sz="1800" dirty="0">
                <a:latin typeface="微软雅黑" pitchFamily="34" charset="-122"/>
              </a:rPr>
              <a:t>，选手可以不做此部分，后续阶段根据需要来做。</a:t>
            </a:r>
            <a:endParaRPr lang="en-US" altLang="zh-CN" sz="1800" dirty="0">
              <a:latin typeface="微软雅黑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itchFamily="34" charset="-122"/>
              </a:rPr>
              <a:t>2</a:t>
            </a:r>
            <a:r>
              <a:rPr lang="zh-CN" altLang="en-US" sz="1800" dirty="0">
                <a:latin typeface="微软雅黑" pitchFamily="34" charset="-122"/>
              </a:rPr>
              <a:t>、此部分是指选手在传播策略和传播方式上具体操作并做以说明，如在报纸</a:t>
            </a:r>
            <a:r>
              <a:rPr lang="en-US" altLang="zh-CN" sz="1800" dirty="0">
                <a:latin typeface="微软雅黑" pitchFamily="34" charset="-122"/>
              </a:rPr>
              <a:t>/</a:t>
            </a:r>
            <a:r>
              <a:rPr lang="zh-CN" altLang="en-US" sz="1800" dirty="0">
                <a:latin typeface="微软雅黑" pitchFamily="34" charset="-122"/>
              </a:rPr>
              <a:t>新闻网站上发布自己作品，通过</a:t>
            </a:r>
            <a:r>
              <a:rPr lang="en-US" altLang="zh-CN" sz="1800" dirty="0">
                <a:latin typeface="微软雅黑" pitchFamily="34" charset="-122"/>
              </a:rPr>
              <a:t>QQ</a:t>
            </a:r>
            <a:r>
              <a:rPr lang="zh-CN" altLang="en-US" sz="1800" dirty="0">
                <a:latin typeface="微软雅黑" pitchFamily="34" charset="-122"/>
              </a:rPr>
              <a:t>群、大</a:t>
            </a:r>
            <a:r>
              <a:rPr lang="en-US" altLang="zh-CN" sz="1800" dirty="0">
                <a:latin typeface="微软雅黑" pitchFamily="34" charset="-122"/>
              </a:rPr>
              <a:t>V</a:t>
            </a:r>
            <a:r>
              <a:rPr lang="zh-CN" altLang="en-US" sz="1800" dirty="0">
                <a:latin typeface="微软雅黑" pitchFamily="34" charset="-122"/>
              </a:rPr>
              <a:t>转发，校内报纸、广播、微信微博平台利用等，传播内容选择</a:t>
            </a:r>
            <a:r>
              <a:rPr lang="en-US" altLang="zh-CN" sz="1800" dirty="0">
                <a:latin typeface="微软雅黑" pitchFamily="34" charset="-122"/>
              </a:rPr>
              <a:t>……</a:t>
            </a:r>
            <a:r>
              <a:rPr lang="zh-CN" altLang="en-US" sz="1800" dirty="0">
                <a:latin typeface="微软雅黑" pitchFamily="34" charset="-122"/>
              </a:rPr>
              <a:t>并用图示或链接佐证。</a:t>
            </a:r>
            <a:endParaRPr lang="en-US" altLang="zh-CN" sz="1800" dirty="0">
              <a:latin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4" grpId="0"/>
      <p:bldP spid="8090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四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8193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1928" name="TextBox 8"/>
          <p:cNvSpPr txBox="1">
            <a:spLocks noChangeArrowheads="1"/>
          </p:cNvSpPr>
          <p:nvPr/>
        </p:nvSpPr>
        <p:spPr bwMode="auto">
          <a:xfrm>
            <a:off x="467544" y="5445224"/>
            <a:ext cx="874871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latin typeface="Arial" pitchFamily="34" charset="0"/>
                <a:ea typeface="幼圆" pitchFamily="49" charset="-122"/>
              </a:rPr>
              <a:t>链接：</a:t>
            </a:r>
            <a:r>
              <a:rPr lang="en-US" altLang="zh-CN" sz="1800" b="1" dirty="0">
                <a:latin typeface="Arial" pitchFamily="34" charset="0"/>
                <a:ea typeface="幼圆" pitchFamily="49" charset="-122"/>
                <a:hlinkClick r:id="rId3"/>
              </a:rPr>
              <a:t>http://</a:t>
            </a:r>
            <a:r>
              <a:rPr lang="en-US" altLang="zh-CN" sz="1800" b="1" dirty="0" smtClean="0">
                <a:latin typeface="Arial" pitchFamily="34" charset="0"/>
                <a:ea typeface="幼圆" pitchFamily="49" charset="-122"/>
                <a:hlinkClick r:id="rId3"/>
              </a:rPr>
              <a:t>weibo.com/shandongtsingtao/home?topnav=1&amp;wvr=5&amp;from=company</a:t>
            </a:r>
            <a:endParaRPr lang="en-US" altLang="zh-CN" sz="1800" b="1" dirty="0" smtClean="0">
              <a:latin typeface="Arial" pitchFamily="34" charset="0"/>
              <a:ea typeface="幼圆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注：每个该作品传播平台的链接都需要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</a:rPr>
              <a:t>列举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5536" y="1635125"/>
            <a:ext cx="7992888" cy="3810099"/>
            <a:chOff x="395536" y="1635125"/>
            <a:chExt cx="7626813" cy="3594075"/>
          </a:xfrm>
        </p:grpSpPr>
        <p:sp>
          <p:nvSpPr>
            <p:cNvPr id="4" name="矩形 3"/>
            <p:cNvSpPr/>
            <p:nvPr/>
          </p:nvSpPr>
          <p:spPr>
            <a:xfrm>
              <a:off x="470938" y="1635125"/>
              <a:ext cx="3380690" cy="4712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第二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部分 作品介绍及链接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95536" y="2204864"/>
              <a:ext cx="7626813" cy="3024336"/>
              <a:chOff x="539552" y="2204864"/>
              <a:chExt cx="7626813" cy="3024336"/>
            </a:xfrm>
          </p:grpSpPr>
          <p:pic>
            <p:nvPicPr>
              <p:cNvPr id="81926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3151" y="2708921"/>
                <a:ext cx="3449050" cy="2376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927" name="TextBox 3"/>
              <p:cNvSpPr txBox="1">
                <a:spLocks noChangeArrowheads="1"/>
              </p:cNvSpPr>
              <p:nvPr/>
            </p:nvSpPr>
            <p:spPr bwMode="auto">
              <a:xfrm>
                <a:off x="6282003" y="4836306"/>
                <a:ext cx="1884362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latin typeface="微软雅黑" pitchFamily="34" charset="-122"/>
                  </a:rPr>
                  <a:t>带有传播量的截图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142177" y="2204864"/>
                <a:ext cx="3024188" cy="15242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b="1" dirty="0">
                    <a:latin typeface="微软雅黑" pitchFamily="34" charset="-122"/>
                    <a:ea typeface="微软雅黑" pitchFamily="34" charset="-122"/>
                  </a:rPr>
                  <a:t>作品介绍：</a:t>
                </a:r>
                <a:endParaRPr lang="en-US" altLang="zh-CN" b="1" dirty="0"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初赛与复赛阶段，此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部分不</a:t>
                </a:r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做强制要求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，选手可根据需要对作品简单</a:t>
                </a:r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介绍。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" name="直接箭头连接符 7"/>
              <p:cNvCxnSpPr/>
              <p:nvPr/>
            </p:nvCxnSpPr>
            <p:spPr>
              <a:xfrm flipH="1">
                <a:off x="5004048" y="4977172"/>
                <a:ext cx="1152525" cy="0"/>
              </a:xfrm>
              <a:prstGeom prst="straightConnector1">
                <a:avLst/>
              </a:prstGeom>
              <a:ln w="28575">
                <a:solidFill>
                  <a:srgbClr val="C0000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933" name="矩形 2"/>
              <p:cNvSpPr>
                <a:spLocks noChangeArrowheads="1"/>
              </p:cNvSpPr>
              <p:nvPr/>
            </p:nvSpPr>
            <p:spPr bwMode="auto">
              <a:xfrm>
                <a:off x="539552" y="2323827"/>
                <a:ext cx="836989" cy="348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latin typeface="微软雅黑" pitchFamily="34" charset="-122"/>
                  </a:rPr>
                  <a:t>作品一</a:t>
                </a:r>
                <a:endParaRPr lang="zh-CN" altLang="en-US" sz="1800" dirty="0">
                  <a:latin typeface="微软雅黑" pitchFamily="34" charset="-122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 bwMode="gray">
              <a:xfrm>
                <a:off x="6282003" y="4725144"/>
                <a:ext cx="1858963" cy="504056"/>
              </a:xfrm>
              <a:prstGeom prst="ellipse">
                <a:avLst/>
              </a:prstGeom>
              <a:noFill/>
              <a:ln w="19050">
                <a:solidFill>
                  <a:srgbClr val="FF3300"/>
                </a:solidFill>
                <a:prstDash val="sysDash"/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rtlCol="0" anchor="ctr"/>
              <a:lstStyle/>
              <a:p>
                <a:pPr algn="ctr"/>
                <a:endParaRPr lang="zh-CN" altLang="en-US" kern="0" smtClean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819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85041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599172"/>
              </p:ext>
            </p:extLst>
          </p:nvPr>
        </p:nvGraphicFramePr>
        <p:xfrm>
          <a:off x="586447" y="3081678"/>
          <a:ext cx="8066088" cy="2672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971"/>
                <a:gridCol w="2382623"/>
                <a:gridCol w="2311335"/>
                <a:gridCol w="2003159"/>
              </a:tblGrid>
              <a:tr h="4913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传播平台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点击量</a:t>
                      </a: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点赞量合计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转发</a:t>
                      </a: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分享量合计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评论量合计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0070C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作品一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5623</a:t>
                      </a: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2334</a:t>
                      </a: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475</a:t>
                      </a:r>
                    </a:p>
                  </a:txBody>
                  <a:tcPr marL="91437" marR="91437" marT="45730" marB="45730"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作品二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作品三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</a:tr>
              <a:tr h="4422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……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</a:tr>
              <a:tr h="4422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合计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30" marB="45730" anchor="ctr"/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530559" y="1628800"/>
            <a:ext cx="3105337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第三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部分  传播量统计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037" name="矩形 5"/>
          <p:cNvSpPr>
            <a:spLocks noChangeArrowheads="1"/>
          </p:cNvSpPr>
          <p:nvPr/>
        </p:nvSpPr>
        <p:spPr bwMode="auto">
          <a:xfrm>
            <a:off x="559934" y="2420888"/>
            <a:ext cx="1338828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微软雅黑" pitchFamily="34" charset="-122"/>
              </a:rPr>
              <a:t>分作品统计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5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16" grpId="0"/>
      <p:bldP spid="8503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86070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585677"/>
              </p:ext>
            </p:extLst>
          </p:nvPr>
        </p:nvGraphicFramePr>
        <p:xfrm>
          <a:off x="611758" y="2636913"/>
          <a:ext cx="7992690" cy="287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994"/>
                <a:gridCol w="2160240"/>
                <a:gridCol w="2160240"/>
                <a:gridCol w="1944216"/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传播平台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点击量</a:t>
                      </a: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点赞量合计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转发</a:t>
                      </a: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分享量合计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评论量合计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0070C0"/>
                    </a:solidFill>
                  </a:tcPr>
                </a:tc>
              </a:tr>
              <a:tr h="3976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微博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5623</a:t>
                      </a: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2334</a:t>
                      </a: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475</a:t>
                      </a:r>
                    </a:p>
                  </a:txBody>
                  <a:tcPr marL="91424" marR="91424" marT="45733" marB="45733" anchor="ctr"/>
                </a:tc>
              </a:tr>
              <a:tr h="3976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人人网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</a:tr>
              <a:tr h="395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微信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</a:tr>
              <a:tr h="395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优酷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</a:tr>
              <a:tr h="3951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……</a:t>
                      </a:r>
                      <a:endParaRPr lang="zh-CN" altLang="en-US" sz="1600" b="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</a:tr>
              <a:tr h="395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合计</a:t>
                      </a:r>
                      <a:endParaRPr lang="zh-CN" altLang="en-US" sz="16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·····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4" marR="91424" marT="45733" marB="45733" anchor="ctr"/>
                </a:tc>
              </a:tr>
            </a:tbl>
          </a:graphicData>
        </a:graphic>
      </p:graphicFrame>
      <p:sp>
        <p:nvSpPr>
          <p:cNvPr id="86067" name="矩形 18"/>
          <p:cNvSpPr>
            <a:spLocks noChangeArrowheads="1"/>
          </p:cNvSpPr>
          <p:nvPr/>
        </p:nvSpPr>
        <p:spPr bwMode="auto">
          <a:xfrm>
            <a:off x="468313" y="2033988"/>
            <a:ext cx="1338828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微软雅黑" pitchFamily="34" charset="-122"/>
              </a:rPr>
              <a:t>分平台统计</a:t>
            </a: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38733" y="5733256"/>
            <a:ext cx="82097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itchFamily="34" charset="-122"/>
              </a:rPr>
              <a:t>备注：</a:t>
            </a:r>
            <a:r>
              <a:rPr lang="zh-CN" altLang="en-US" sz="1800" dirty="0">
                <a:latin typeface="微软雅黑" pitchFamily="34" charset="-122"/>
              </a:rPr>
              <a:t>实施效果统计应根据实际情况填写，</a:t>
            </a:r>
            <a:r>
              <a:rPr lang="zh-CN" altLang="en-US" sz="1800" dirty="0" smtClean="0">
                <a:latin typeface="微软雅黑" pitchFamily="34" charset="-122"/>
              </a:rPr>
              <a:t>不得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itchFamily="34" charset="-122"/>
              </a:rPr>
              <a:t>高于</a:t>
            </a:r>
            <a:r>
              <a:rPr lang="zh-CN" altLang="en-US" sz="1800" dirty="0">
                <a:latin typeface="微软雅黑" pitchFamily="34" charset="-122"/>
              </a:rPr>
              <a:t>实际传播量，一经发现弄虚作假，组委会将对其</a:t>
            </a:r>
            <a:r>
              <a:rPr lang="zh-CN" altLang="en-US" sz="1800" dirty="0">
                <a:solidFill>
                  <a:srgbClr val="C00000"/>
                </a:solidFill>
                <a:latin typeface="微软雅黑" pitchFamily="34" charset="-122"/>
              </a:rPr>
              <a:t>取消其该阶段作品传播成绩</a:t>
            </a:r>
            <a:r>
              <a:rPr lang="zh-CN" altLang="en-US" sz="1800" dirty="0">
                <a:latin typeface="微软雅黑" pitchFamily="34" charset="-122"/>
              </a:rPr>
              <a:t>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86067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</a:rPr>
              <a:t>微营销大赛简介</a:t>
            </a:r>
            <a:endParaRPr lang="zh-CN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1994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608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992" name="圆角矩形 9"/>
          <p:cNvSpPr>
            <a:spLocks noChangeArrowheads="1"/>
          </p:cNvSpPr>
          <p:nvPr/>
        </p:nvSpPr>
        <p:spPr bwMode="auto">
          <a:xfrm>
            <a:off x="3347864" y="2420962"/>
            <a:ext cx="5544616" cy="38163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700" dirty="0" smtClean="0"/>
              <a:t>        </a:t>
            </a:r>
            <a:r>
              <a:rPr lang="zh-CN" altLang="zh-CN" sz="1700" dirty="0" smtClean="0"/>
              <a:t>为更好地贯彻落实李克强总理在《</a:t>
            </a:r>
            <a:r>
              <a:rPr lang="en-US" altLang="zh-CN" sz="1700" dirty="0" smtClean="0"/>
              <a:t>2015年国务院政府工作报告</a:t>
            </a:r>
            <a:r>
              <a:rPr lang="zh-CN" altLang="zh-CN" sz="1700" dirty="0" smtClean="0"/>
              <a:t>》中提出的</a:t>
            </a:r>
            <a:r>
              <a:rPr lang="en-US" altLang="zh-CN" sz="1700" dirty="0" smtClean="0"/>
              <a:t>“</a:t>
            </a:r>
            <a:r>
              <a:rPr lang="zh-CN" altLang="zh-CN" sz="1700" dirty="0" smtClean="0"/>
              <a:t>互联网</a:t>
            </a:r>
            <a:r>
              <a:rPr lang="en-US" altLang="zh-CN" sz="1700" dirty="0" smtClean="0"/>
              <a:t>+”</a:t>
            </a:r>
            <a:r>
              <a:rPr lang="zh-CN" altLang="zh-CN" sz="1700" dirty="0" smtClean="0"/>
              <a:t>行动计划，进一步深化高等学校教学改革，激发大学生</a:t>
            </a:r>
            <a:r>
              <a:rPr lang="zh-CN" altLang="en-US" sz="1700" dirty="0"/>
              <a:t>实践创新</a:t>
            </a:r>
            <a:r>
              <a:rPr lang="zh-CN" altLang="zh-CN" sz="1700" dirty="0" smtClean="0"/>
              <a:t>的兴趣，提升大学生在移动互联时代以互联网思维解决问题的综合能力，培养大学生创新能力和团队合作意识，根据《中共中央国务院关于进一步加强和改进大学生思想政治教育的意见》（中发〔</a:t>
            </a:r>
            <a:r>
              <a:rPr lang="en-US" altLang="zh-CN" sz="1700" dirty="0" smtClean="0"/>
              <a:t>2004</a:t>
            </a:r>
            <a:r>
              <a:rPr lang="zh-CN" altLang="zh-CN" sz="1700" dirty="0" smtClean="0"/>
              <a:t>〕</a:t>
            </a:r>
            <a:r>
              <a:rPr lang="en-US" altLang="zh-CN" sz="1700" dirty="0" smtClean="0"/>
              <a:t>16</a:t>
            </a:r>
            <a:r>
              <a:rPr lang="zh-CN" altLang="zh-CN" sz="1700" dirty="0" smtClean="0"/>
              <a:t>号）精神，山东省学生联合会决定举办第</a:t>
            </a:r>
            <a:r>
              <a:rPr lang="zh-CN" altLang="en-US" sz="1700" dirty="0" smtClean="0"/>
              <a:t>四</a:t>
            </a:r>
            <a:r>
              <a:rPr lang="zh-CN" altLang="zh-CN" sz="1700" dirty="0" smtClean="0"/>
              <a:t>届青岛啤酒大学生微营销创意大赛。</a:t>
            </a:r>
            <a:endParaRPr lang="zh-CN" altLang="en-US" sz="1700" dirty="0">
              <a:latin typeface="Arial" pitchFamily="34" charset="0"/>
            </a:endParaRPr>
          </a:p>
        </p:txBody>
      </p:sp>
      <p:pic>
        <p:nvPicPr>
          <p:cNvPr id="41993" name="Picture 2" descr="X:\PPT设计\PPT图片\3D小人\3D小人喇叭\喇叭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2462832"/>
            <a:ext cx="2677737" cy="334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54000" y="1671191"/>
            <a:ext cx="387798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【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第四届微营销大赛通知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】</a:t>
            </a:r>
            <a:endParaRPr lang="zh-CN" altLang="en-US" sz="2400" b="1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5201" y="2402408"/>
            <a:ext cx="5113263" cy="90488"/>
          </a:xfrm>
          <a:prstGeom prst="rect">
            <a:avLst/>
          </a:prstGeom>
          <a:solidFill>
            <a:srgbClr val="0070C0">
              <a:alpha val="81961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16" grpId="0" autoUpdateAnimBg="0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87047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813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15616" y="2294391"/>
            <a:ext cx="6590878" cy="186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500" dirty="0">
                <a:latin typeface="幼圆" pitchFamily="49" charset="-122"/>
                <a:ea typeface="幼圆" pitchFamily="49" charset="-122"/>
              </a:rPr>
              <a:t>整合</a:t>
            </a:r>
            <a:r>
              <a:rPr lang="zh-CN" altLang="en-US" sz="11500" dirty="0" smtClean="0">
                <a:latin typeface="幼圆" pitchFamily="49" charset="-122"/>
                <a:ea typeface="幼圆" pitchFamily="49" charset="-122"/>
              </a:rPr>
              <a:t>资源</a:t>
            </a:r>
            <a:endParaRPr lang="zh-CN" altLang="en-US" sz="11500" dirty="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87046" name="TextBox 2"/>
          <p:cNvSpPr txBox="1">
            <a:spLocks noChangeArrowheads="1"/>
          </p:cNvSpPr>
          <p:nvPr/>
        </p:nvSpPr>
        <p:spPr bwMode="auto">
          <a:xfrm>
            <a:off x="492969" y="4725144"/>
            <a:ext cx="8207375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itchFamily="34" charset="-122"/>
              </a:rPr>
              <a:t>整合不同特长团队资源、校内外设备、场所、技术资源、甚至是青岛啤酒资源（需要青岛啤酒配合的，我们会尽量协调）</a:t>
            </a:r>
            <a:r>
              <a:rPr lang="en-US" altLang="zh-CN" sz="1800" dirty="0">
                <a:latin typeface="微软雅黑" pitchFamily="34" charset="-122"/>
              </a:rPr>
              <a:t>……</a:t>
            </a:r>
            <a:endParaRPr lang="zh-CN" altLang="en-US" sz="1800" dirty="0">
              <a:latin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4" grpId="0" animBg="1"/>
      <p:bldP spid="8704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2526141"/>
            <a:ext cx="9145421" cy="4143219"/>
            <a:chOff x="0" y="2526141"/>
            <a:chExt cx="9145421" cy="4143219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427984" y="4077072"/>
              <a:ext cx="0" cy="2576222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>
              <a:outerShdw dist="12700" dir="5400000" algn="t" rotWithShape="0">
                <a:srgbClr val="680000"/>
              </a:outerShdw>
            </a:effectLst>
          </p:spPr>
        </p:cxnSp>
        <p:cxnSp>
          <p:nvCxnSpPr>
            <p:cNvPr id="3" name="直接连接符 2"/>
            <p:cNvCxnSpPr/>
            <p:nvPr/>
          </p:nvCxnSpPr>
          <p:spPr>
            <a:xfrm>
              <a:off x="6948264" y="4122563"/>
              <a:ext cx="0" cy="247478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>
              <a:outerShdw dist="12700" dir="5400000" algn="t" rotWithShape="0">
                <a:srgbClr val="680000"/>
              </a:outerShdw>
            </a:effectLst>
          </p:spPr>
        </p:cxnSp>
        <p:cxnSp>
          <p:nvCxnSpPr>
            <p:cNvPr id="4" name="直接连接符 3"/>
            <p:cNvCxnSpPr/>
            <p:nvPr/>
          </p:nvCxnSpPr>
          <p:spPr>
            <a:xfrm>
              <a:off x="2339752" y="4077072"/>
              <a:ext cx="0" cy="247478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>
              <a:outerShdw dist="12700" dir="5400000" algn="t" rotWithShape="0">
                <a:srgbClr val="680000"/>
              </a:outerShdw>
            </a:effectLst>
          </p:spPr>
        </p:cxnSp>
        <p:sp>
          <p:nvSpPr>
            <p:cNvPr id="5" name="矩形 4"/>
            <p:cNvSpPr/>
            <p:nvPr/>
          </p:nvSpPr>
          <p:spPr>
            <a:xfrm>
              <a:off x="0" y="2526141"/>
              <a:ext cx="9144000" cy="1512168"/>
            </a:xfrm>
            <a:prstGeom prst="rect">
              <a:avLst/>
            </a:prstGeom>
            <a:gradFill flip="none" rotWithShape="1">
              <a:gsLst>
                <a:gs pos="94000">
                  <a:srgbClr val="680000"/>
                </a:gs>
                <a:gs pos="800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">
                  <a:srgbClr val="B90000"/>
                </a:gs>
                <a:gs pos="4000">
                  <a:srgbClr val="C70000"/>
                </a:gs>
                <a:gs pos="90000">
                  <a:srgbClr val="B60000"/>
                </a:gs>
                <a:gs pos="95000">
                  <a:srgbClr val="C0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0" y="2631229"/>
              <a:ext cx="9144000" cy="0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>
              <a:outerShdw dist="12700" dir="5400000" algn="t" rotWithShape="0">
                <a:srgbClr val="680000"/>
              </a:outerShdw>
            </a:effectLst>
          </p:spPr>
        </p:cxnSp>
        <p:cxnSp>
          <p:nvCxnSpPr>
            <p:cNvPr id="7" name="直接连接符 6"/>
            <p:cNvCxnSpPr/>
            <p:nvPr/>
          </p:nvCxnSpPr>
          <p:spPr>
            <a:xfrm>
              <a:off x="0" y="3933253"/>
              <a:ext cx="9144000" cy="0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>
              <a:outerShdw dist="12700" dir="5400000" algn="t" rotWithShape="0">
                <a:srgbClr val="680000"/>
              </a:outerShdw>
            </a:effectLst>
          </p:spPr>
        </p:cxnSp>
        <p:sp>
          <p:nvSpPr>
            <p:cNvPr id="8" name="椭圆 7"/>
            <p:cNvSpPr/>
            <p:nvPr/>
          </p:nvSpPr>
          <p:spPr>
            <a:xfrm>
              <a:off x="683568" y="2670157"/>
              <a:ext cx="1224136" cy="122413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76200">
                <a:srgbClr val="320000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55135" y="2772091"/>
              <a:ext cx="998496" cy="998496"/>
            </a:xfrm>
            <a:prstGeom prst="ellipse">
              <a:avLst/>
            </a:prstGeom>
            <a:solidFill>
              <a:srgbClr val="C00000"/>
            </a:solidFill>
            <a:ln w="38100" cap="flat" cmpd="sng" algn="ctr">
              <a:solidFill>
                <a:srgbClr val="FF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843808" y="2674239"/>
              <a:ext cx="1224136" cy="122413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76200">
                <a:srgbClr val="320000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56628" y="2776173"/>
              <a:ext cx="998496" cy="998496"/>
            </a:xfrm>
            <a:prstGeom prst="ellipse">
              <a:avLst/>
            </a:prstGeom>
            <a:solidFill>
              <a:srgbClr val="C00000"/>
            </a:solidFill>
            <a:ln w="38100" cap="flat" cmpd="sng" algn="ctr">
              <a:solidFill>
                <a:srgbClr val="FF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04048" y="2678321"/>
              <a:ext cx="1224136" cy="122413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76200">
                <a:srgbClr val="320000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116868" y="2780255"/>
              <a:ext cx="998496" cy="998496"/>
            </a:xfrm>
            <a:prstGeom prst="ellipse">
              <a:avLst/>
            </a:prstGeom>
            <a:solidFill>
              <a:srgbClr val="C00000"/>
            </a:solidFill>
            <a:ln w="38100" cap="flat" cmpd="sng" algn="ctr">
              <a:solidFill>
                <a:srgbClr val="FF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236296" y="2682403"/>
              <a:ext cx="1224136" cy="122413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76200">
                <a:srgbClr val="320000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308304" y="2784337"/>
              <a:ext cx="998496" cy="998496"/>
            </a:xfrm>
            <a:prstGeom prst="ellipse">
              <a:avLst/>
            </a:prstGeom>
            <a:solidFill>
              <a:srgbClr val="C00000"/>
            </a:solidFill>
            <a:ln w="38100" cap="flat" cmpd="sng" algn="ctr">
              <a:solidFill>
                <a:srgbClr val="FF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3568" y="3030197"/>
              <a:ext cx="107244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A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32878" y="3030197"/>
              <a:ext cx="107244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B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93118" y="3030197"/>
              <a:ext cx="107244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C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624537"/>
              <a:ext cx="9144000" cy="432048"/>
            </a:xfrm>
            <a:prstGeom prst="rect">
              <a:avLst/>
            </a:prstGeom>
            <a:solidFill>
              <a:srgbClr val="FFFFFF">
                <a:alpha val="12157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15980" y="3037485"/>
              <a:ext cx="107244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D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21" y="3501205"/>
              <a:ext cx="9144000" cy="432048"/>
            </a:xfrm>
            <a:prstGeom prst="rect">
              <a:avLst/>
            </a:prstGeom>
            <a:solidFill>
              <a:srgbClr val="FFFFFF">
                <a:alpha val="12157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0250" y="4221088"/>
              <a:ext cx="213624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微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时代之微营销，创意、创新、自媒体、微营销，你不参与，你怎么能懂，你不懂，你不就被时代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OUT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了吗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？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83768" y="4174437"/>
              <a:ext cx="187220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4572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 sz="16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你有</a:t>
              </a:r>
              <a:r>
                <a:rPr lang="zh-CN" altLang="en-US" dirty="0" smtClean="0"/>
                <a:t>深入地了解</a:t>
              </a:r>
              <a:r>
                <a:rPr lang="zh-CN" altLang="en-US" dirty="0"/>
                <a:t>过一个企业的文化、历史</a:t>
              </a:r>
              <a:r>
                <a:rPr lang="zh-CN" altLang="en-US" dirty="0" smtClean="0"/>
                <a:t>、工艺</a:t>
              </a:r>
              <a:r>
                <a:rPr lang="zh-CN" altLang="en-US" dirty="0"/>
                <a:t>，以及一个行业的情况吗</a:t>
              </a:r>
              <a:r>
                <a:rPr lang="zh-CN" altLang="en-US" dirty="0" smtClean="0"/>
                <a:t>？</a:t>
              </a:r>
              <a:r>
                <a:rPr lang="zh-CN" altLang="en-US" dirty="0"/>
                <a:t>这</a:t>
              </a:r>
              <a:r>
                <a:rPr lang="zh-CN" altLang="en-US" dirty="0" smtClean="0"/>
                <a:t>是绝佳的机会！</a:t>
              </a:r>
              <a:endParaRPr lang="en-US" altLang="zh-CN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0" y="4149080"/>
              <a:ext cx="230425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通过比赛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，你可能会拥有自己的微信公众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平台及粉丝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群、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运营管理能力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和经验等一系列有形和无形资产，这些的意义远大于比赛！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083490" y="4149080"/>
              <a:ext cx="162388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4572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 sz="16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近</a:t>
              </a:r>
              <a:r>
                <a:rPr lang="en-US" altLang="zh-CN" dirty="0"/>
                <a:t>10</a:t>
              </a:r>
              <a:r>
                <a:rPr lang="zh-CN" altLang="en-US" dirty="0"/>
                <a:t>万元总奖金</a:t>
              </a:r>
              <a:r>
                <a:rPr lang="en-US" altLang="zh-CN" dirty="0"/>
                <a:t>+</a:t>
              </a:r>
              <a:r>
                <a:rPr lang="zh-CN" altLang="en-US" dirty="0" smtClean="0"/>
                <a:t>青岛啤酒管理培训生</a:t>
              </a:r>
              <a:r>
                <a:rPr lang="en-US" altLang="zh-CN" dirty="0" smtClean="0"/>
                <a:t>OFFER+</a:t>
              </a:r>
              <a:r>
                <a:rPr lang="zh-CN" altLang="en-US" dirty="0" smtClean="0"/>
                <a:t>荣誉证书</a:t>
              </a:r>
              <a:r>
                <a:rPr lang="en-US" altLang="zh-CN" dirty="0" smtClean="0"/>
                <a:t>+</a:t>
              </a:r>
              <a:r>
                <a:rPr lang="zh-CN" altLang="en-US" dirty="0"/>
                <a:t>学校加</a:t>
              </a:r>
              <a:r>
                <a:rPr lang="zh-CN" altLang="en-US" dirty="0" smtClean="0"/>
                <a:t>分。</a:t>
              </a:r>
              <a:r>
                <a:rPr lang="en-US" altLang="zh-CN" dirty="0" smtClean="0"/>
                <a:t> </a:t>
              </a:r>
              <a:endParaRPr lang="en-US" altLang="zh-CN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0" y="6669360"/>
              <a:ext cx="9144000" cy="0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>
              <a:outerShdw dist="12700" dir="5400000" algn="t" rotWithShape="0">
                <a:srgbClr val="680000"/>
              </a:outerShdw>
            </a:effectLst>
          </p:spPr>
        </p:cxnSp>
      </p:grpSp>
      <p:sp>
        <p:nvSpPr>
          <p:cNvPr id="35" name="TextBox 34"/>
          <p:cNvSpPr txBox="1"/>
          <p:nvPr/>
        </p:nvSpPr>
        <p:spPr>
          <a:xfrm>
            <a:off x="799324" y="1617827"/>
            <a:ext cx="7272808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algn="ctr"/>
            <a:r>
              <a:rPr lang="en-US" altLang="zh-CN" sz="2800" b="0" dirty="0">
                <a:solidFill>
                  <a:schemeClr val="tx1"/>
                </a:solidFill>
                <a:latin typeface="微软雅黑" pitchFamily="34" charset="-122"/>
                <a:cs typeface="华康俪金黑W8(P)"/>
              </a:rPr>
              <a:t>【</a:t>
            </a:r>
            <a:r>
              <a:rPr lang="zh-CN" altLang="en-US" sz="2800" b="0" dirty="0">
                <a:solidFill>
                  <a:schemeClr val="tx1"/>
                </a:solidFill>
                <a:latin typeface="微软雅黑" pitchFamily="34" charset="-122"/>
                <a:cs typeface="华康俪金黑W8(P)"/>
              </a:rPr>
              <a:t>你应该参加微营销大赛的理由</a:t>
            </a:r>
            <a:r>
              <a:rPr lang="en-US" altLang="zh-CN" sz="2800" b="0" dirty="0">
                <a:solidFill>
                  <a:schemeClr val="tx1"/>
                </a:solidFill>
                <a:latin typeface="微软雅黑" pitchFamily="34" charset="-122"/>
                <a:cs typeface="华康俪金黑W8(P)"/>
              </a:rPr>
              <a:t>】</a:t>
            </a:r>
            <a:endParaRPr lang="zh-CN" altLang="zh-CN" sz="2800" b="0" dirty="0">
              <a:solidFill>
                <a:schemeClr val="tx1"/>
              </a:solidFill>
              <a:latin typeface="微软雅黑" pitchFamily="34" charset="-122"/>
              <a:cs typeface="华康俪金黑W8(P)"/>
            </a:endParaRPr>
          </a:p>
        </p:txBody>
      </p:sp>
      <p:sp>
        <p:nvSpPr>
          <p:cNvPr id="36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7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38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0" name="Picture 1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639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1634024"/>
            <a:ext cx="9108504" cy="5179352"/>
            <a:chOff x="0" y="1634024"/>
            <a:chExt cx="9108504" cy="5179352"/>
          </a:xfrm>
        </p:grpSpPr>
        <p:sp>
          <p:nvSpPr>
            <p:cNvPr id="2" name="任意多边形 1"/>
            <p:cNvSpPr/>
            <p:nvPr/>
          </p:nvSpPr>
          <p:spPr>
            <a:xfrm>
              <a:off x="5555611" y="4550288"/>
              <a:ext cx="952089" cy="1208690"/>
            </a:xfrm>
            <a:custGeom>
              <a:avLst/>
              <a:gdLst>
                <a:gd name="connsiteX0" fmla="*/ 0 w 935420"/>
                <a:gd name="connsiteY0" fmla="*/ 630621 h 1208690"/>
                <a:gd name="connsiteX1" fmla="*/ 0 w 935420"/>
                <a:gd name="connsiteY1" fmla="*/ 1208690 h 1208690"/>
                <a:gd name="connsiteX2" fmla="*/ 935420 w 935420"/>
                <a:gd name="connsiteY2" fmla="*/ 336331 h 1208690"/>
                <a:gd name="connsiteX3" fmla="*/ 935420 w 935420"/>
                <a:gd name="connsiteY3" fmla="*/ 0 h 1208690"/>
                <a:gd name="connsiteX4" fmla="*/ 0 w 935420"/>
                <a:gd name="connsiteY4" fmla="*/ 630621 h 1208690"/>
                <a:gd name="connsiteX0" fmla="*/ 0 w 944945"/>
                <a:gd name="connsiteY0" fmla="*/ 637765 h 1208690"/>
                <a:gd name="connsiteX1" fmla="*/ 9525 w 944945"/>
                <a:gd name="connsiteY1" fmla="*/ 1208690 h 1208690"/>
                <a:gd name="connsiteX2" fmla="*/ 944945 w 944945"/>
                <a:gd name="connsiteY2" fmla="*/ 336331 h 1208690"/>
                <a:gd name="connsiteX3" fmla="*/ 944945 w 944945"/>
                <a:gd name="connsiteY3" fmla="*/ 0 h 1208690"/>
                <a:gd name="connsiteX4" fmla="*/ 0 w 944945"/>
                <a:gd name="connsiteY4" fmla="*/ 637765 h 1208690"/>
                <a:gd name="connsiteX0" fmla="*/ 0 w 952089"/>
                <a:gd name="connsiteY0" fmla="*/ 633002 h 1208690"/>
                <a:gd name="connsiteX1" fmla="*/ 16669 w 952089"/>
                <a:gd name="connsiteY1" fmla="*/ 1208690 h 1208690"/>
                <a:gd name="connsiteX2" fmla="*/ 952089 w 952089"/>
                <a:gd name="connsiteY2" fmla="*/ 336331 h 1208690"/>
                <a:gd name="connsiteX3" fmla="*/ 952089 w 952089"/>
                <a:gd name="connsiteY3" fmla="*/ 0 h 1208690"/>
                <a:gd name="connsiteX4" fmla="*/ 0 w 952089"/>
                <a:gd name="connsiteY4" fmla="*/ 633002 h 120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089" h="1208690">
                  <a:moveTo>
                    <a:pt x="0" y="633002"/>
                  </a:moveTo>
                  <a:lnTo>
                    <a:pt x="16669" y="1208690"/>
                  </a:lnTo>
                  <a:lnTo>
                    <a:pt x="952089" y="336331"/>
                  </a:lnTo>
                  <a:lnTo>
                    <a:pt x="952089" y="0"/>
                  </a:lnTo>
                  <a:lnTo>
                    <a:pt x="0" y="633002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3288471" y="5242000"/>
              <a:ext cx="1148693" cy="1568011"/>
            </a:xfrm>
            <a:custGeom>
              <a:avLst/>
              <a:gdLst>
                <a:gd name="connsiteX0" fmla="*/ 10511 w 1145628"/>
                <a:gd name="connsiteY0" fmla="*/ 0 h 1587062"/>
                <a:gd name="connsiteX1" fmla="*/ 1145628 w 1145628"/>
                <a:gd name="connsiteY1" fmla="*/ 704193 h 1587062"/>
                <a:gd name="connsiteX2" fmla="*/ 1145628 w 1145628"/>
                <a:gd name="connsiteY2" fmla="*/ 1587062 h 1587062"/>
                <a:gd name="connsiteX3" fmla="*/ 0 w 1145628"/>
                <a:gd name="connsiteY3" fmla="*/ 599090 h 1587062"/>
                <a:gd name="connsiteX4" fmla="*/ 10511 w 1145628"/>
                <a:gd name="connsiteY4" fmla="*/ 0 h 1587062"/>
                <a:gd name="connsiteX0" fmla="*/ 10511 w 1145628"/>
                <a:gd name="connsiteY0" fmla="*/ 0 h 1563249"/>
                <a:gd name="connsiteX1" fmla="*/ 1145628 w 1145628"/>
                <a:gd name="connsiteY1" fmla="*/ 680380 h 1563249"/>
                <a:gd name="connsiteX2" fmla="*/ 1145628 w 1145628"/>
                <a:gd name="connsiteY2" fmla="*/ 1563249 h 1563249"/>
                <a:gd name="connsiteX3" fmla="*/ 0 w 1145628"/>
                <a:gd name="connsiteY3" fmla="*/ 575277 h 1563249"/>
                <a:gd name="connsiteX4" fmla="*/ 10511 w 1145628"/>
                <a:gd name="connsiteY4" fmla="*/ 0 h 1563249"/>
                <a:gd name="connsiteX0" fmla="*/ 10511 w 1145628"/>
                <a:gd name="connsiteY0" fmla="*/ 0 h 1548961"/>
                <a:gd name="connsiteX1" fmla="*/ 1145628 w 1145628"/>
                <a:gd name="connsiteY1" fmla="*/ 666092 h 1548961"/>
                <a:gd name="connsiteX2" fmla="*/ 1145628 w 1145628"/>
                <a:gd name="connsiteY2" fmla="*/ 1548961 h 1548961"/>
                <a:gd name="connsiteX3" fmla="*/ 0 w 1145628"/>
                <a:gd name="connsiteY3" fmla="*/ 560989 h 1548961"/>
                <a:gd name="connsiteX4" fmla="*/ 10511 w 1145628"/>
                <a:gd name="connsiteY4" fmla="*/ 0 h 1548961"/>
                <a:gd name="connsiteX0" fmla="*/ 1011 w 1145628"/>
                <a:gd name="connsiteY0" fmla="*/ 0 h 1568011"/>
                <a:gd name="connsiteX1" fmla="*/ 1145628 w 1145628"/>
                <a:gd name="connsiteY1" fmla="*/ 685142 h 1568011"/>
                <a:gd name="connsiteX2" fmla="*/ 1145628 w 1145628"/>
                <a:gd name="connsiteY2" fmla="*/ 1568011 h 1568011"/>
                <a:gd name="connsiteX3" fmla="*/ 0 w 1145628"/>
                <a:gd name="connsiteY3" fmla="*/ 580039 h 1568011"/>
                <a:gd name="connsiteX4" fmla="*/ 1011 w 1145628"/>
                <a:gd name="connsiteY4" fmla="*/ 0 h 156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5628" h="1568011">
                  <a:moveTo>
                    <a:pt x="1011" y="0"/>
                  </a:moveTo>
                  <a:lnTo>
                    <a:pt x="1145628" y="685142"/>
                  </a:lnTo>
                  <a:lnTo>
                    <a:pt x="1145628" y="1568011"/>
                  </a:lnTo>
                  <a:lnTo>
                    <a:pt x="0" y="580039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435247" y="5201928"/>
              <a:ext cx="1104733" cy="1611448"/>
            </a:xfrm>
            <a:custGeom>
              <a:avLst/>
              <a:gdLst>
                <a:gd name="connsiteX0" fmla="*/ 0 w 1072056"/>
                <a:gd name="connsiteY0" fmla="*/ 725214 h 1618593"/>
                <a:gd name="connsiteX1" fmla="*/ 0 w 1072056"/>
                <a:gd name="connsiteY1" fmla="*/ 1618593 h 1618593"/>
                <a:gd name="connsiteX2" fmla="*/ 1072056 w 1072056"/>
                <a:gd name="connsiteY2" fmla="*/ 588580 h 1618593"/>
                <a:gd name="connsiteX3" fmla="*/ 1072056 w 1072056"/>
                <a:gd name="connsiteY3" fmla="*/ 0 h 1618593"/>
                <a:gd name="connsiteX4" fmla="*/ 0 w 1072056"/>
                <a:gd name="connsiteY4" fmla="*/ 725214 h 1618593"/>
                <a:gd name="connsiteX0" fmla="*/ 0 w 1072056"/>
                <a:gd name="connsiteY0" fmla="*/ 725214 h 1606686"/>
                <a:gd name="connsiteX1" fmla="*/ 4622 w 1072056"/>
                <a:gd name="connsiteY1" fmla="*/ 1606686 h 1606686"/>
                <a:gd name="connsiteX2" fmla="*/ 1072056 w 1072056"/>
                <a:gd name="connsiteY2" fmla="*/ 588580 h 1606686"/>
                <a:gd name="connsiteX3" fmla="*/ 1072056 w 1072056"/>
                <a:gd name="connsiteY3" fmla="*/ 0 h 1606686"/>
                <a:gd name="connsiteX4" fmla="*/ 0 w 1072056"/>
                <a:gd name="connsiteY4" fmla="*/ 725214 h 1606686"/>
                <a:gd name="connsiteX0" fmla="*/ 0 w 1072056"/>
                <a:gd name="connsiteY0" fmla="*/ 725214 h 1611448"/>
                <a:gd name="connsiteX1" fmla="*/ 2312 w 1072056"/>
                <a:gd name="connsiteY1" fmla="*/ 1611448 h 1611448"/>
                <a:gd name="connsiteX2" fmla="*/ 1072056 w 1072056"/>
                <a:gd name="connsiteY2" fmla="*/ 588580 h 1611448"/>
                <a:gd name="connsiteX3" fmla="*/ 1072056 w 1072056"/>
                <a:gd name="connsiteY3" fmla="*/ 0 h 1611448"/>
                <a:gd name="connsiteX4" fmla="*/ 0 w 1072056"/>
                <a:gd name="connsiteY4" fmla="*/ 725214 h 161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056" h="1611448">
                  <a:moveTo>
                    <a:pt x="0" y="725214"/>
                  </a:moveTo>
                  <a:cubicBezTo>
                    <a:pt x="1541" y="1019038"/>
                    <a:pt x="771" y="1317624"/>
                    <a:pt x="2312" y="1611448"/>
                  </a:cubicBezTo>
                  <a:lnTo>
                    <a:pt x="1072056" y="588580"/>
                  </a:lnTo>
                  <a:lnTo>
                    <a:pt x="1072056" y="0"/>
                  </a:lnTo>
                  <a:lnTo>
                    <a:pt x="0" y="72521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3288471" y="4603925"/>
              <a:ext cx="2251510" cy="1340592"/>
            </a:xfrm>
            <a:custGeom>
              <a:avLst/>
              <a:gdLst>
                <a:gd name="connsiteX0" fmla="*/ 1397876 w 2753711"/>
                <a:gd name="connsiteY0" fmla="*/ 1639613 h 1639613"/>
                <a:gd name="connsiteX1" fmla="*/ 0 w 2753711"/>
                <a:gd name="connsiteY1" fmla="*/ 777765 h 1639613"/>
                <a:gd name="connsiteX2" fmla="*/ 1366345 w 2753711"/>
                <a:gd name="connsiteY2" fmla="*/ 0 h 1639613"/>
                <a:gd name="connsiteX3" fmla="*/ 2753711 w 2753711"/>
                <a:gd name="connsiteY3" fmla="*/ 735724 h 1639613"/>
                <a:gd name="connsiteX4" fmla="*/ 1397876 w 2753711"/>
                <a:gd name="connsiteY4" fmla="*/ 1639613 h 163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3711" h="1639613">
                  <a:moveTo>
                    <a:pt x="1397876" y="1639613"/>
                  </a:moveTo>
                  <a:lnTo>
                    <a:pt x="0" y="777765"/>
                  </a:lnTo>
                  <a:lnTo>
                    <a:pt x="1366345" y="0"/>
                  </a:lnTo>
                  <a:lnTo>
                    <a:pt x="2753711" y="735724"/>
                  </a:lnTo>
                  <a:lnTo>
                    <a:pt x="1397876" y="16396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435247" y="4067292"/>
              <a:ext cx="2079638" cy="1117161"/>
            </a:xfrm>
            <a:custGeom>
              <a:avLst/>
              <a:gdLst>
                <a:gd name="connsiteX0" fmla="*/ 1366345 w 2543503"/>
                <a:gd name="connsiteY0" fmla="*/ 1366345 h 1366345"/>
                <a:gd name="connsiteX1" fmla="*/ 0 w 2543503"/>
                <a:gd name="connsiteY1" fmla="*/ 630621 h 1366345"/>
                <a:gd name="connsiteX2" fmla="*/ 1187669 w 2543503"/>
                <a:gd name="connsiteY2" fmla="*/ 0 h 1366345"/>
                <a:gd name="connsiteX3" fmla="*/ 2543503 w 2543503"/>
                <a:gd name="connsiteY3" fmla="*/ 609600 h 1366345"/>
                <a:gd name="connsiteX4" fmla="*/ 1366345 w 2543503"/>
                <a:gd name="connsiteY4" fmla="*/ 1366345 h 136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503" h="1366345">
                  <a:moveTo>
                    <a:pt x="1366345" y="1366345"/>
                  </a:moveTo>
                  <a:lnTo>
                    <a:pt x="0" y="630621"/>
                  </a:lnTo>
                  <a:lnTo>
                    <a:pt x="1187669" y="0"/>
                  </a:lnTo>
                  <a:lnTo>
                    <a:pt x="2543503" y="609600"/>
                  </a:lnTo>
                  <a:lnTo>
                    <a:pt x="1366345" y="1366345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275361" y="4084479"/>
              <a:ext cx="2105419" cy="1134347"/>
            </a:xfrm>
            <a:custGeom>
              <a:avLst/>
              <a:gdLst>
                <a:gd name="connsiteX0" fmla="*/ 1198179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198179 w 2575034"/>
                <a:gd name="connsiteY4" fmla="*/ 1387365 h 1387365"/>
                <a:gd name="connsiteX0" fmla="*/ 1215654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215654 w 2575034"/>
                <a:gd name="connsiteY4" fmla="*/ 1387365 h 138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034" h="1387365">
                  <a:moveTo>
                    <a:pt x="1215654" y="1387365"/>
                  </a:moveTo>
                  <a:lnTo>
                    <a:pt x="2575034" y="609600"/>
                  </a:lnTo>
                  <a:lnTo>
                    <a:pt x="1387365" y="0"/>
                  </a:lnTo>
                  <a:lnTo>
                    <a:pt x="0" y="651641"/>
                  </a:lnTo>
                  <a:lnTo>
                    <a:pt x="1215654" y="138736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441239" y="3618511"/>
              <a:ext cx="1933549" cy="962477"/>
            </a:xfrm>
            <a:custGeom>
              <a:avLst/>
              <a:gdLst>
                <a:gd name="connsiteX0" fmla="*/ 1187669 w 2364828"/>
                <a:gd name="connsiteY0" fmla="*/ 1177159 h 1177159"/>
                <a:gd name="connsiteX1" fmla="*/ 2364828 w 2364828"/>
                <a:gd name="connsiteY1" fmla="*/ 536028 h 1177159"/>
                <a:gd name="connsiteX2" fmla="*/ 1177159 w 2364828"/>
                <a:gd name="connsiteY2" fmla="*/ 0 h 1177159"/>
                <a:gd name="connsiteX3" fmla="*/ 0 w 2364828"/>
                <a:gd name="connsiteY3" fmla="*/ 557049 h 1177159"/>
                <a:gd name="connsiteX4" fmla="*/ 1187669 w 2364828"/>
                <a:gd name="connsiteY4" fmla="*/ 1177159 h 117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4828" h="1177159">
                  <a:moveTo>
                    <a:pt x="1187669" y="1177159"/>
                  </a:moveTo>
                  <a:lnTo>
                    <a:pt x="2364828" y="536028"/>
                  </a:lnTo>
                  <a:lnTo>
                    <a:pt x="1177159" y="0"/>
                  </a:lnTo>
                  <a:lnTo>
                    <a:pt x="0" y="557049"/>
                  </a:lnTo>
                  <a:lnTo>
                    <a:pt x="1187669" y="1177159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275361" y="4623859"/>
              <a:ext cx="995156" cy="1187669"/>
            </a:xfrm>
            <a:custGeom>
              <a:avLst/>
              <a:gdLst>
                <a:gd name="connsiteX0" fmla="*/ 966952 w 966952"/>
                <a:gd name="connsiteY0" fmla="*/ 60960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6952 w 966952"/>
                <a:gd name="connsiteY4" fmla="*/ 609600 h 1187669"/>
                <a:gd name="connsiteX0" fmla="*/ 962324 w 966952"/>
                <a:gd name="connsiteY0" fmla="*/ 59055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2324 w 966952"/>
                <a:gd name="connsiteY4" fmla="*/ 590550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952" h="1187669">
                  <a:moveTo>
                    <a:pt x="962324" y="590550"/>
                  </a:moveTo>
                  <a:cubicBezTo>
                    <a:pt x="963867" y="789590"/>
                    <a:pt x="965409" y="988629"/>
                    <a:pt x="966952" y="1187669"/>
                  </a:cubicBezTo>
                  <a:lnTo>
                    <a:pt x="0" y="304800"/>
                  </a:lnTo>
                  <a:lnTo>
                    <a:pt x="0" y="0"/>
                  </a:lnTo>
                  <a:lnTo>
                    <a:pt x="962324" y="59055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224729" y="4622447"/>
              <a:ext cx="4346309" cy="2063819"/>
              <a:chOff x="2391096" y="3748947"/>
              <a:chExt cx="4346309" cy="2063819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391096" y="3748947"/>
                <a:ext cx="4346309" cy="2004029"/>
                <a:chOff x="2391096" y="3419310"/>
                <a:chExt cx="4346309" cy="2004029"/>
              </a:xfrm>
              <a:effectLst/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2391096" y="3461754"/>
                  <a:ext cx="2222945" cy="1951074"/>
                </a:xfrm>
                <a:custGeom>
                  <a:avLst/>
                  <a:gdLst>
                    <a:gd name="connsiteX0" fmla="*/ 2154620 w 2154620"/>
                    <a:gd name="connsiteY0" fmla="*/ 1408386 h 1944414"/>
                    <a:gd name="connsiteX1" fmla="*/ 2154620 w 2154620"/>
                    <a:gd name="connsiteY1" fmla="*/ 1944414 h 1944414"/>
                    <a:gd name="connsiteX2" fmla="*/ 0 w 2154620"/>
                    <a:gd name="connsiteY2" fmla="*/ 157655 h 1944414"/>
                    <a:gd name="connsiteX3" fmla="*/ 0 w 2154620"/>
                    <a:gd name="connsiteY3" fmla="*/ 0 h 1944414"/>
                    <a:gd name="connsiteX4" fmla="*/ 2154620 w 2154620"/>
                    <a:gd name="connsiteY4" fmla="*/ 1408386 h 1944414"/>
                    <a:gd name="connsiteX0" fmla="*/ 2154620 w 2154620"/>
                    <a:gd name="connsiteY0" fmla="*/ 1408386 h 1944414"/>
                    <a:gd name="connsiteX1" fmla="*/ 2154620 w 2154620"/>
                    <a:gd name="connsiteY1" fmla="*/ 1944414 h 1944414"/>
                    <a:gd name="connsiteX2" fmla="*/ 0 w 2154620"/>
                    <a:gd name="connsiteY2" fmla="*/ 72390 h 1944414"/>
                    <a:gd name="connsiteX3" fmla="*/ 0 w 2154620"/>
                    <a:gd name="connsiteY3" fmla="*/ 0 h 1944414"/>
                    <a:gd name="connsiteX4" fmla="*/ 2154620 w 2154620"/>
                    <a:gd name="connsiteY4" fmla="*/ 1408386 h 1944414"/>
                    <a:gd name="connsiteX0" fmla="*/ 2154620 w 2154620"/>
                    <a:gd name="connsiteY0" fmla="*/ 1338166 h 1874194"/>
                    <a:gd name="connsiteX1" fmla="*/ 2154620 w 2154620"/>
                    <a:gd name="connsiteY1" fmla="*/ 1874194 h 1874194"/>
                    <a:gd name="connsiteX2" fmla="*/ 0 w 2154620"/>
                    <a:gd name="connsiteY2" fmla="*/ 2170 h 1874194"/>
                    <a:gd name="connsiteX3" fmla="*/ 50544 w 2154620"/>
                    <a:gd name="connsiteY3" fmla="*/ 0 h 1874194"/>
                    <a:gd name="connsiteX4" fmla="*/ 2154620 w 2154620"/>
                    <a:gd name="connsiteY4" fmla="*/ 1338166 h 1874194"/>
                    <a:gd name="connsiteX0" fmla="*/ 2174837 w 2174837"/>
                    <a:gd name="connsiteY0" fmla="*/ 1351043 h 1887071"/>
                    <a:gd name="connsiteX1" fmla="*/ 2174837 w 2174837"/>
                    <a:gd name="connsiteY1" fmla="*/ 1887071 h 1887071"/>
                    <a:gd name="connsiteX2" fmla="*/ 0 w 2174837"/>
                    <a:gd name="connsiteY2" fmla="*/ 0 h 1887071"/>
                    <a:gd name="connsiteX3" fmla="*/ 70761 w 2174837"/>
                    <a:gd name="connsiteY3" fmla="*/ 12877 h 1887071"/>
                    <a:gd name="connsiteX4" fmla="*/ 2174837 w 2174837"/>
                    <a:gd name="connsiteY4" fmla="*/ 1351043 h 1887071"/>
                    <a:gd name="connsiteX0" fmla="*/ 2174837 w 2174837"/>
                    <a:gd name="connsiteY0" fmla="*/ 1358229 h 1894257"/>
                    <a:gd name="connsiteX1" fmla="*/ 2174837 w 2174837"/>
                    <a:gd name="connsiteY1" fmla="*/ 1894257 h 1894257"/>
                    <a:gd name="connsiteX2" fmla="*/ 0 w 2174837"/>
                    <a:gd name="connsiteY2" fmla="*/ 7186 h 1894257"/>
                    <a:gd name="connsiteX3" fmla="*/ 50544 w 2174837"/>
                    <a:gd name="connsiteY3" fmla="*/ 0 h 1894257"/>
                    <a:gd name="connsiteX4" fmla="*/ 2174837 w 2174837"/>
                    <a:gd name="connsiteY4" fmla="*/ 1358229 h 1894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74837" h="1894257">
                      <a:moveTo>
                        <a:pt x="2174837" y="1358229"/>
                      </a:moveTo>
                      <a:lnTo>
                        <a:pt x="2174837" y="1894257"/>
                      </a:lnTo>
                      <a:lnTo>
                        <a:pt x="0" y="7186"/>
                      </a:lnTo>
                      <a:lnTo>
                        <a:pt x="50544" y="0"/>
                      </a:lnTo>
                      <a:lnTo>
                        <a:pt x="2174837" y="135822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4601614" y="3419310"/>
                  <a:ext cx="2135791" cy="2004029"/>
                </a:xfrm>
                <a:custGeom>
                  <a:avLst/>
                  <a:gdLst>
                    <a:gd name="connsiteX0" fmla="*/ 0 w 2070538"/>
                    <a:gd name="connsiteY0" fmla="*/ 1450428 h 2007476"/>
                    <a:gd name="connsiteX1" fmla="*/ 0 w 2070538"/>
                    <a:gd name="connsiteY1" fmla="*/ 2007476 h 2007476"/>
                    <a:gd name="connsiteX2" fmla="*/ 2070538 w 2070538"/>
                    <a:gd name="connsiteY2" fmla="*/ 210207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75588"/>
                    <a:gd name="connsiteY0" fmla="*/ 1450428 h 2007476"/>
                    <a:gd name="connsiteX1" fmla="*/ 0 w 2075588"/>
                    <a:gd name="connsiteY1" fmla="*/ 2007476 h 2007476"/>
                    <a:gd name="connsiteX2" fmla="*/ 2075588 w 2075588"/>
                    <a:gd name="connsiteY2" fmla="*/ 59239 h 2007476"/>
                    <a:gd name="connsiteX3" fmla="*/ 2070538 w 2075588"/>
                    <a:gd name="connsiteY3" fmla="*/ 0 h 2007476"/>
                    <a:gd name="connsiteX4" fmla="*/ 0 w 2075588"/>
                    <a:gd name="connsiteY4" fmla="*/ 1450428 h 2007476"/>
                    <a:gd name="connsiteX0" fmla="*/ 0 w 2075588"/>
                    <a:gd name="connsiteY0" fmla="*/ 1450428 h 2007476"/>
                    <a:gd name="connsiteX1" fmla="*/ 0 w 2075588"/>
                    <a:gd name="connsiteY1" fmla="*/ 2007476 h 2007476"/>
                    <a:gd name="connsiteX2" fmla="*/ 2075588 w 2075588"/>
                    <a:gd name="connsiteY2" fmla="*/ 59239 h 2007476"/>
                    <a:gd name="connsiteX3" fmla="*/ 2070538 w 2075588"/>
                    <a:gd name="connsiteY3" fmla="*/ 0 h 2007476"/>
                    <a:gd name="connsiteX4" fmla="*/ 0 w 2075588"/>
                    <a:gd name="connsiteY4" fmla="*/ 1450428 h 2007476"/>
                    <a:gd name="connsiteX0" fmla="*/ 0 w 2075588"/>
                    <a:gd name="connsiteY0" fmla="*/ 1405137 h 1962185"/>
                    <a:gd name="connsiteX1" fmla="*/ 0 w 2075588"/>
                    <a:gd name="connsiteY1" fmla="*/ 1962185 h 1962185"/>
                    <a:gd name="connsiteX2" fmla="*/ 2075588 w 2075588"/>
                    <a:gd name="connsiteY2" fmla="*/ 13948 h 1962185"/>
                    <a:gd name="connsiteX3" fmla="*/ 2040240 w 2075588"/>
                    <a:gd name="connsiteY3" fmla="*/ 0 h 1962185"/>
                    <a:gd name="connsiteX4" fmla="*/ 0 w 2075588"/>
                    <a:gd name="connsiteY4" fmla="*/ 1405137 h 1962185"/>
                    <a:gd name="connsiteX0" fmla="*/ 0 w 2075588"/>
                    <a:gd name="connsiteY0" fmla="*/ 1395072 h 1952120"/>
                    <a:gd name="connsiteX1" fmla="*/ 0 w 2075588"/>
                    <a:gd name="connsiteY1" fmla="*/ 1952120 h 1952120"/>
                    <a:gd name="connsiteX2" fmla="*/ 2075588 w 2075588"/>
                    <a:gd name="connsiteY2" fmla="*/ 3883 h 1952120"/>
                    <a:gd name="connsiteX3" fmla="*/ 2020040 w 2075588"/>
                    <a:gd name="connsiteY3" fmla="*/ 0 h 1952120"/>
                    <a:gd name="connsiteX4" fmla="*/ 0 w 2075588"/>
                    <a:gd name="connsiteY4" fmla="*/ 1395072 h 1952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75588" h="1952120">
                      <a:moveTo>
                        <a:pt x="0" y="1395072"/>
                      </a:moveTo>
                      <a:lnTo>
                        <a:pt x="0" y="1952120"/>
                      </a:lnTo>
                      <a:lnTo>
                        <a:pt x="2075588" y="3883"/>
                      </a:lnTo>
                      <a:cubicBezTo>
                        <a:pt x="2073905" y="9299"/>
                        <a:pt x="2021723" y="19746"/>
                        <a:pt x="2020040" y="0"/>
                      </a:cubicBezTo>
                      <a:lnTo>
                        <a:pt x="0" y="139507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2411761" y="3754290"/>
                <a:ext cx="4320478" cy="2058476"/>
                <a:chOff x="2411761" y="3362481"/>
                <a:chExt cx="4320478" cy="2058476"/>
              </a:xfrm>
              <a:effectLst/>
            </p:grpSpPr>
            <p:sp>
              <p:nvSpPr>
                <p:cNvPr id="13" name="任意多边形 12"/>
                <p:cNvSpPr/>
                <p:nvPr/>
              </p:nvSpPr>
              <p:spPr>
                <a:xfrm>
                  <a:off x="2411761" y="3410093"/>
                  <a:ext cx="2189854" cy="2002735"/>
                </a:xfrm>
                <a:custGeom>
                  <a:avLst/>
                  <a:gdLst>
                    <a:gd name="connsiteX0" fmla="*/ 2154620 w 2154620"/>
                    <a:gd name="connsiteY0" fmla="*/ 1408386 h 1944414"/>
                    <a:gd name="connsiteX1" fmla="*/ 2154620 w 2154620"/>
                    <a:gd name="connsiteY1" fmla="*/ 1944414 h 1944414"/>
                    <a:gd name="connsiteX2" fmla="*/ 0 w 2154620"/>
                    <a:gd name="connsiteY2" fmla="*/ 157655 h 1944414"/>
                    <a:gd name="connsiteX3" fmla="*/ 0 w 2154620"/>
                    <a:gd name="connsiteY3" fmla="*/ 0 h 1944414"/>
                    <a:gd name="connsiteX4" fmla="*/ 2154620 w 2154620"/>
                    <a:gd name="connsiteY4" fmla="*/ 1408386 h 194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4620" h="1944414">
                      <a:moveTo>
                        <a:pt x="2154620" y="1408386"/>
                      </a:moveTo>
                      <a:lnTo>
                        <a:pt x="2154620" y="1944414"/>
                      </a:lnTo>
                      <a:lnTo>
                        <a:pt x="0" y="157655"/>
                      </a:lnTo>
                      <a:lnTo>
                        <a:pt x="0" y="0"/>
                      </a:lnTo>
                      <a:lnTo>
                        <a:pt x="2154620" y="140838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4603768" y="3362481"/>
                  <a:ext cx="2128471" cy="2058476"/>
                </a:xfrm>
                <a:custGeom>
                  <a:avLst/>
                  <a:gdLst>
                    <a:gd name="connsiteX0" fmla="*/ 0 w 2070538"/>
                    <a:gd name="connsiteY0" fmla="*/ 1450428 h 2007476"/>
                    <a:gd name="connsiteX1" fmla="*/ 0 w 2070538"/>
                    <a:gd name="connsiteY1" fmla="*/ 2007476 h 2007476"/>
                    <a:gd name="connsiteX2" fmla="*/ 2070538 w 2070538"/>
                    <a:gd name="connsiteY2" fmla="*/ 210207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82146"/>
                    <a:gd name="connsiteY0" fmla="*/ 1450428 h 2007476"/>
                    <a:gd name="connsiteX1" fmla="*/ 0 w 2082146"/>
                    <a:gd name="connsiteY1" fmla="*/ 2007476 h 2007476"/>
                    <a:gd name="connsiteX2" fmla="*/ 2082146 w 2082146"/>
                    <a:gd name="connsiteY2" fmla="*/ 175504 h 2007476"/>
                    <a:gd name="connsiteX3" fmla="*/ 2070538 w 2082146"/>
                    <a:gd name="connsiteY3" fmla="*/ 0 h 2007476"/>
                    <a:gd name="connsiteX4" fmla="*/ 0 w 2082146"/>
                    <a:gd name="connsiteY4" fmla="*/ 1450428 h 2007476"/>
                    <a:gd name="connsiteX0" fmla="*/ 0 w 2070538"/>
                    <a:gd name="connsiteY0" fmla="*/ 1450428 h 2007476"/>
                    <a:gd name="connsiteX1" fmla="*/ 0 w 2070538"/>
                    <a:gd name="connsiteY1" fmla="*/ 2007476 h 2007476"/>
                    <a:gd name="connsiteX2" fmla="*/ 2058929 w 2070538"/>
                    <a:gd name="connsiteY2" fmla="*/ 175504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70538"/>
                    <a:gd name="connsiteY0" fmla="*/ 1450428 h 2007476"/>
                    <a:gd name="connsiteX1" fmla="*/ 4629 w 2070538"/>
                    <a:gd name="connsiteY1" fmla="*/ 2007476 h 2007476"/>
                    <a:gd name="connsiteX2" fmla="*/ 2058929 w 2070538"/>
                    <a:gd name="connsiteY2" fmla="*/ 175504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68224"/>
                    <a:gd name="connsiteY0" fmla="*/ 1450428 h 2007476"/>
                    <a:gd name="connsiteX1" fmla="*/ 2315 w 2068224"/>
                    <a:gd name="connsiteY1" fmla="*/ 2007476 h 2007476"/>
                    <a:gd name="connsiteX2" fmla="*/ 2056615 w 2068224"/>
                    <a:gd name="connsiteY2" fmla="*/ 175504 h 2007476"/>
                    <a:gd name="connsiteX3" fmla="*/ 2068224 w 2068224"/>
                    <a:gd name="connsiteY3" fmla="*/ 0 h 2007476"/>
                    <a:gd name="connsiteX4" fmla="*/ 0 w 2068224"/>
                    <a:gd name="connsiteY4" fmla="*/ 1450428 h 2007476"/>
                    <a:gd name="connsiteX0" fmla="*/ 0 w 2068224"/>
                    <a:gd name="connsiteY0" fmla="*/ 1462025 h 2007476"/>
                    <a:gd name="connsiteX1" fmla="*/ 2315 w 2068224"/>
                    <a:gd name="connsiteY1" fmla="*/ 2007476 h 2007476"/>
                    <a:gd name="connsiteX2" fmla="*/ 2056615 w 2068224"/>
                    <a:gd name="connsiteY2" fmla="*/ 175504 h 2007476"/>
                    <a:gd name="connsiteX3" fmla="*/ 2068224 w 2068224"/>
                    <a:gd name="connsiteY3" fmla="*/ 0 h 2007476"/>
                    <a:gd name="connsiteX4" fmla="*/ 0 w 2068224"/>
                    <a:gd name="connsiteY4" fmla="*/ 1462025 h 2007476"/>
                    <a:gd name="connsiteX0" fmla="*/ 221 w 2068445"/>
                    <a:gd name="connsiteY0" fmla="*/ 1462025 h 2005157"/>
                    <a:gd name="connsiteX1" fmla="*/ 222 w 2068445"/>
                    <a:gd name="connsiteY1" fmla="*/ 2005157 h 2005157"/>
                    <a:gd name="connsiteX2" fmla="*/ 2056836 w 2068445"/>
                    <a:gd name="connsiteY2" fmla="*/ 175504 h 2005157"/>
                    <a:gd name="connsiteX3" fmla="*/ 2068445 w 2068445"/>
                    <a:gd name="connsiteY3" fmla="*/ 0 h 2005157"/>
                    <a:gd name="connsiteX4" fmla="*/ 221 w 2068445"/>
                    <a:gd name="connsiteY4" fmla="*/ 1462025 h 200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8445" h="2005157">
                      <a:moveTo>
                        <a:pt x="221" y="1462025"/>
                      </a:moveTo>
                      <a:cubicBezTo>
                        <a:pt x="993" y="1647708"/>
                        <a:pt x="-550" y="1819474"/>
                        <a:pt x="222" y="2005157"/>
                      </a:cubicBezTo>
                      <a:lnTo>
                        <a:pt x="2056836" y="175504"/>
                      </a:lnTo>
                      <a:lnTo>
                        <a:pt x="2068445" y="0"/>
                      </a:lnTo>
                      <a:lnTo>
                        <a:pt x="221" y="146202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/>
            <p:nvPr/>
          </p:nvSpPr>
          <p:spPr>
            <a:xfrm>
              <a:off x="3563888" y="2132856"/>
              <a:ext cx="45719" cy="1141092"/>
            </a:xfrm>
            <a:prstGeom prst="rect">
              <a:avLst/>
            </a:prstGeom>
            <a:solidFill>
              <a:srgbClr val="005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156176" y="1738699"/>
              <a:ext cx="45719" cy="1773866"/>
            </a:xfrm>
            <a:prstGeom prst="rect">
              <a:avLst/>
            </a:prstGeom>
            <a:solidFill>
              <a:srgbClr val="C772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861985" y="3273949"/>
              <a:ext cx="45719" cy="1521211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804248" y="3951670"/>
              <a:ext cx="45719" cy="1596188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682241" y="2631048"/>
              <a:ext cx="628389" cy="1199408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06A96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954050" y="3636687"/>
              <a:ext cx="1316468" cy="799826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5660303" y="2694479"/>
              <a:ext cx="342084" cy="1636173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4866147" y="4036599"/>
              <a:ext cx="1807701" cy="961943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763688" y="2060848"/>
              <a:ext cx="18859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青岛</a:t>
              </a:r>
              <a:r>
                <a:rPr lang="zh-CN" altLang="en-US" sz="1600" dirty="0" smtClean="0">
                  <a:latin typeface="+mn-ea"/>
                  <a:ea typeface="+mn-ea"/>
                </a:rPr>
                <a:t>啤酒山东省区</a:t>
              </a:r>
              <a:r>
                <a:rPr lang="zh-CN" altLang="zh-CN" sz="1600" dirty="0" smtClean="0">
                  <a:latin typeface="+mn-ea"/>
                  <a:ea typeface="+mn-ea"/>
                </a:rPr>
                <a:t>新</a:t>
              </a:r>
              <a:r>
                <a:rPr lang="zh-CN" altLang="zh-CN" sz="1600" dirty="0">
                  <a:latin typeface="+mn-ea"/>
                  <a:ea typeface="+mn-ea"/>
                </a:rPr>
                <a:t>浪官方微</a:t>
              </a:r>
              <a:r>
                <a:rPr lang="zh-CN" altLang="en-US" sz="1600" dirty="0" smtClean="0">
                  <a:latin typeface="+mn-ea"/>
                  <a:ea typeface="+mn-ea"/>
                </a:rPr>
                <a:t>博</a:t>
              </a:r>
              <a:endParaRPr lang="en-US" altLang="zh-CN" sz="1600" dirty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zh-CN" sz="1600" dirty="0">
                  <a:latin typeface="+mn-ea"/>
                  <a:ea typeface="+mn-ea"/>
                </a:rPr>
                <a:t>人人网公共</a:t>
              </a:r>
              <a:r>
                <a:rPr lang="zh-CN" altLang="zh-CN" sz="1600" dirty="0" smtClean="0">
                  <a:latin typeface="+mn-ea"/>
                  <a:ea typeface="+mn-ea"/>
                </a:rPr>
                <a:t>主页</a:t>
              </a:r>
              <a:endParaRPr lang="en-US" altLang="zh-CN" sz="1600" dirty="0">
                <a:latin typeface="+mn-ea"/>
                <a:ea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0" y="3380799"/>
              <a:ext cx="18619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zh-CN" sz="1600" b="1" dirty="0">
                  <a:latin typeface="+mn-ea"/>
                  <a:ea typeface="+mn-ea"/>
                </a:rPr>
                <a:t>“青岛啤酒山东省区”</a:t>
              </a:r>
              <a:r>
                <a:rPr lang="zh-CN" altLang="zh-CN" sz="1600" dirty="0">
                  <a:latin typeface="+mn-ea"/>
                  <a:ea typeface="+mn-ea"/>
                </a:rPr>
                <a:t>微信公众</a:t>
              </a:r>
              <a:r>
                <a:rPr lang="zh-CN" altLang="zh-CN" sz="1600" dirty="0" smtClean="0">
                  <a:latin typeface="+mn-ea"/>
                  <a:ea typeface="+mn-ea"/>
                </a:rPr>
                <a:t>平</a:t>
              </a:r>
              <a:r>
                <a:rPr lang="zh-CN" altLang="en-US" sz="1600" dirty="0" smtClean="0">
                  <a:latin typeface="+mn-ea"/>
                  <a:ea typeface="+mn-ea"/>
                </a:rPr>
                <a:t>台</a:t>
              </a:r>
              <a:endParaRPr lang="en-US" altLang="zh-CN" sz="1600" dirty="0" smtClean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b="1" dirty="0" smtClean="0">
                  <a:latin typeface="+mn-ea"/>
                  <a:ea typeface="+mn-ea"/>
                </a:rPr>
                <a:t>（</a:t>
              </a:r>
              <a:r>
                <a:rPr lang="en-US" altLang="zh-CN" sz="1600" b="1" dirty="0" err="1" smtClean="0">
                  <a:latin typeface="+mn-ea"/>
                  <a:ea typeface="+mn-ea"/>
                </a:rPr>
                <a:t>tsingtaosd</a:t>
              </a:r>
              <a:r>
                <a:rPr lang="zh-CN" altLang="en-US" sz="1600" b="1" dirty="0" smtClean="0">
                  <a:latin typeface="+mn-ea"/>
                  <a:ea typeface="+mn-ea"/>
                </a:rPr>
                <a:t>）</a:t>
              </a:r>
              <a:endParaRPr lang="en-US" altLang="zh-CN" sz="1600" dirty="0">
                <a:latin typeface="+mn-ea"/>
                <a:ea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56176" y="1634024"/>
              <a:ext cx="259477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b="1" dirty="0">
                  <a:latin typeface="+mn-ea"/>
                  <a:ea typeface="+mn-ea"/>
                </a:rPr>
                <a:t>大赛组委会官方</a:t>
              </a:r>
              <a:r>
                <a:rPr lang="en-US" altLang="zh-CN" sz="1600" b="1" dirty="0" smtClean="0">
                  <a:latin typeface="+mn-ea"/>
                  <a:ea typeface="+mn-ea"/>
                </a:rPr>
                <a:t>QQ</a:t>
              </a:r>
              <a:r>
                <a:rPr lang="zh-CN" altLang="en-US" sz="1600" b="1" dirty="0" smtClean="0">
                  <a:latin typeface="+mn-ea"/>
                  <a:ea typeface="+mn-ea"/>
                </a:rPr>
                <a:t>：</a:t>
              </a:r>
              <a:endParaRPr lang="en-US" altLang="zh-CN" sz="1600" b="1" dirty="0" smtClean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微</a:t>
              </a:r>
              <a:r>
                <a:rPr lang="zh-CN" altLang="en-US" sz="1600" dirty="0" smtClean="0">
                  <a:latin typeface="+mn-ea"/>
                  <a:ea typeface="+mn-ea"/>
                </a:rPr>
                <a:t>营销</a:t>
              </a:r>
              <a:r>
                <a:rPr lang="en-US" altLang="zh-CN" sz="1600" dirty="0" smtClean="0">
                  <a:latin typeface="+mn-ea"/>
                  <a:ea typeface="+mn-ea"/>
                </a:rPr>
                <a:t>1</a:t>
              </a:r>
              <a:r>
                <a:rPr lang="zh-CN" altLang="en-US" sz="1600" dirty="0" smtClean="0">
                  <a:latin typeface="+mn-ea"/>
                  <a:ea typeface="+mn-ea"/>
                </a:rPr>
                <a:t>：</a:t>
              </a:r>
              <a:r>
                <a:rPr lang="en-US" altLang="zh-CN" sz="1600" dirty="0">
                  <a:latin typeface="+mn-ea"/>
                  <a:ea typeface="+mn-ea"/>
                </a:rPr>
                <a:t>2710148826</a:t>
              </a:r>
              <a:endParaRPr lang="en-US" altLang="zh-CN" sz="1600" dirty="0" smtClean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dirty="0" smtClean="0">
                  <a:latin typeface="+mn-ea"/>
                  <a:ea typeface="+mn-ea"/>
                </a:rPr>
                <a:t>微营销</a:t>
              </a:r>
              <a:r>
                <a:rPr lang="en-US" altLang="zh-CN" sz="1600" dirty="0" smtClean="0">
                  <a:latin typeface="+mn-ea"/>
                  <a:ea typeface="+mn-ea"/>
                </a:rPr>
                <a:t>2</a:t>
              </a:r>
              <a:r>
                <a:rPr lang="zh-CN" altLang="en-US" sz="1600" dirty="0" smtClean="0">
                  <a:latin typeface="+mn-ea"/>
                  <a:ea typeface="+mn-ea"/>
                </a:rPr>
                <a:t>：</a:t>
              </a:r>
              <a:r>
                <a:rPr lang="en-US" altLang="zh-CN" sz="1600" dirty="0">
                  <a:latin typeface="+mn-ea"/>
                  <a:ea typeface="+mn-ea"/>
                </a:rPr>
                <a:t>2661083549</a:t>
              </a:r>
              <a:endParaRPr lang="en-US" altLang="zh-CN" sz="1600" dirty="0" smtClean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dirty="0" smtClean="0">
                  <a:latin typeface="+mn-ea"/>
                  <a:ea typeface="+mn-ea"/>
                </a:rPr>
                <a:t>微营销</a:t>
              </a:r>
              <a:r>
                <a:rPr lang="en-US" altLang="zh-CN" sz="1600" dirty="0" smtClean="0">
                  <a:latin typeface="+mn-ea"/>
                  <a:ea typeface="+mn-ea"/>
                </a:rPr>
                <a:t>3</a:t>
              </a:r>
              <a:r>
                <a:rPr lang="zh-CN" altLang="en-US" sz="1600" dirty="0" smtClean="0">
                  <a:latin typeface="+mn-ea"/>
                  <a:ea typeface="+mn-ea"/>
                </a:rPr>
                <a:t>：</a:t>
              </a:r>
              <a:r>
                <a:rPr lang="en-US" altLang="zh-CN" sz="1600" dirty="0">
                  <a:latin typeface="+mn-ea"/>
                  <a:ea typeface="+mn-ea"/>
                </a:rPr>
                <a:t>1487223994</a:t>
              </a:r>
              <a:endParaRPr lang="en-US" altLang="zh-CN" sz="1600" dirty="0" smtClean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50000"/>
                </a:lnSpc>
                <a:buFontTx/>
                <a:buNone/>
              </a:pPr>
              <a:r>
                <a:rPr lang="zh-CN" altLang="en-US" sz="1600" dirty="0">
                  <a:latin typeface="+mn-ea"/>
                  <a:ea typeface="+mn-ea"/>
                </a:rPr>
                <a:t>微</a:t>
              </a:r>
              <a:r>
                <a:rPr lang="zh-CN" altLang="en-US" sz="1600" dirty="0" smtClean="0">
                  <a:latin typeface="+mn-ea"/>
                  <a:ea typeface="+mn-ea"/>
                </a:rPr>
                <a:t>营销</a:t>
              </a:r>
              <a:r>
                <a:rPr lang="en-US" altLang="zh-CN" sz="1600" dirty="0" smtClean="0">
                  <a:latin typeface="+mn-ea"/>
                  <a:ea typeface="+mn-ea"/>
                </a:rPr>
                <a:t>4</a:t>
              </a:r>
              <a:r>
                <a:rPr lang="zh-CN" altLang="en-US" sz="1600" dirty="0" smtClean="0">
                  <a:latin typeface="+mn-ea"/>
                  <a:ea typeface="+mn-ea"/>
                </a:rPr>
                <a:t>：</a:t>
              </a:r>
              <a:r>
                <a:rPr lang="en-US" altLang="zh-CN" sz="1600" dirty="0">
                  <a:latin typeface="+mn-ea"/>
                  <a:ea typeface="+mn-ea"/>
                </a:rPr>
                <a:t>2840303996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83017" y="3861048"/>
              <a:ext cx="2225487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组委会联系方式：</a:t>
              </a:r>
              <a:endParaRPr lang="en-US" altLang="zh-CN" sz="16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   151-6600-1856</a:t>
              </a:r>
            </a:p>
            <a:p>
              <a:pPr algn="just">
                <a:lnSpc>
                  <a:spcPct val="130000"/>
                </a:lnSpc>
              </a:pPr>
              <a:r>
                <a:rPr lang="en-US" altLang="zh-CN" sz="1600" dirty="0" smtClean="0">
                  <a:latin typeface="+mn-ea"/>
                </a:rPr>
                <a:t>   0532-88708591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en-US" sz="1600" b="1" dirty="0" smtClean="0">
                  <a:latin typeface="+mn-ea"/>
                  <a:ea typeface="微软雅黑" pitchFamily="34" charset="-122"/>
                </a:rPr>
                <a:t>邮箱：</a:t>
              </a:r>
              <a:endParaRPr lang="en-US" altLang="zh-CN" sz="1600" b="1" dirty="0" smtClean="0">
                <a:latin typeface="+mn-ea"/>
                <a:ea typeface="微软雅黑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en-US" altLang="zh-CN" sz="1600" dirty="0" smtClean="0">
                  <a:latin typeface="+mn-ea"/>
                  <a:ea typeface="微软雅黑" pitchFamily="34" charset="-122"/>
                </a:rPr>
                <a:t>   wyxcyds@163.com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30000"/>
                </a:lnSpc>
              </a:pP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微营销大赛指导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4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35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7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8" name="矩形 37"/>
          <p:cNvSpPr/>
          <p:nvPr/>
        </p:nvSpPr>
        <p:spPr>
          <a:xfrm>
            <a:off x="323528" y="1484784"/>
            <a:ext cx="295465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活动最新动态请持续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关注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642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 autoUpdateAnimBg="0"/>
      <p:bldP spid="3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72670" y="2276872"/>
            <a:ext cx="9044343" cy="2016224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501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2182" y="2536678"/>
            <a:ext cx="8784976" cy="149661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第四届青岛啤酒大学生微营销创意大赛</a:t>
            </a:r>
            <a:r>
              <a:rPr lang="en-US" altLang="zh-CN" sz="36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因您更精彩！</a:t>
            </a:r>
            <a:endParaRPr lang="en-US" altLang="zh-CN" sz="3600" b="1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7352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01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</a:rPr>
              <a:t>微营销大赛简介</a:t>
            </a:r>
            <a:endParaRPr lang="zh-CN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3023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608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086" name="TextBox 8"/>
          <p:cNvSpPr txBox="1">
            <a:spLocks noChangeArrowheads="1"/>
          </p:cNvSpPr>
          <p:nvPr/>
        </p:nvSpPr>
        <p:spPr bwMode="auto">
          <a:xfrm>
            <a:off x="254000" y="1614488"/>
            <a:ext cx="2032000" cy="4619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【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大赛宗旨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】</a:t>
            </a:r>
            <a:endParaRPr lang="zh-CN" altLang="en-US" sz="2400" b="1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3013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254000" y="4119165"/>
            <a:ext cx="20320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buFont typeface="Arial" pitchFamily="34" charset="0"/>
              <a:buNone/>
              <a:defRPr sz="2400" b="1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dirty="0"/>
              <a:t>【</a:t>
            </a:r>
            <a:r>
              <a:rPr lang="zh-CN" altLang="en-US" dirty="0"/>
              <a:t>大赛形式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39552" y="2060408"/>
            <a:ext cx="8410575" cy="1836219"/>
            <a:chOff x="539552" y="2060408"/>
            <a:chExt cx="8410575" cy="1836219"/>
          </a:xfrm>
        </p:grpSpPr>
        <p:sp>
          <p:nvSpPr>
            <p:cNvPr id="27" name="圆角矩形 26"/>
            <p:cNvSpPr/>
            <p:nvPr/>
          </p:nvSpPr>
          <p:spPr bwMode="auto">
            <a:xfrm>
              <a:off x="539552" y="2348880"/>
              <a:ext cx="8410575" cy="1547747"/>
            </a:xfrm>
            <a:prstGeom prst="roundRect">
              <a:avLst>
                <a:gd name="adj" fmla="val 4375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等腰三角形 27"/>
            <p:cNvSpPr/>
            <p:nvPr/>
          </p:nvSpPr>
          <p:spPr bwMode="auto">
            <a:xfrm flipH="1">
              <a:off x="548967" y="2060408"/>
              <a:ext cx="217488" cy="330200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019" name="TextBox 6"/>
            <p:cNvSpPr txBox="1">
              <a:spLocks noChangeArrowheads="1"/>
            </p:cNvSpPr>
            <p:nvPr/>
          </p:nvSpPr>
          <p:spPr bwMode="auto">
            <a:xfrm>
              <a:off x="611560" y="2341803"/>
              <a:ext cx="8311025" cy="1495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lnSpc>
                  <a:spcPct val="200000"/>
                </a:lnSpc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青岛啤酒大学生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微营销创意大赛旨在倡导营销模式创新</a:t>
              </a:r>
              <a:r>
                <a:rPr lang="zh-CN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，</a:t>
              </a:r>
              <a:r>
                <a:rPr lang="zh-CN" altLang="en-US" sz="1600" dirty="0">
                  <a:solidFill>
                    <a:schemeClr val="bg1"/>
                  </a:solidFill>
                  <a:latin typeface="Arial" pitchFamily="34" charset="0"/>
                </a:rPr>
                <a:t>共同探索微时代微营销的策略、方法和模式，培养学生实战能力，丰富学生实践生活，同时也希望通过比赛发现微营销创意人才，培育未来企业精英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Arial" pitchFamily="34" charset="0"/>
                </a:rPr>
                <a:t>。</a:t>
              </a:r>
              <a:endPara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6738" y="4466952"/>
            <a:ext cx="8397875" cy="2130402"/>
            <a:chOff x="566738" y="4466952"/>
            <a:chExt cx="8397875" cy="2130402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566738" y="4780972"/>
              <a:ext cx="8397875" cy="1816382"/>
            </a:xfrm>
            <a:prstGeom prst="roundRect">
              <a:avLst>
                <a:gd name="adj" fmla="val 4375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022" name="TextBox 6"/>
            <p:cNvSpPr txBox="1">
              <a:spLocks noChangeArrowheads="1"/>
            </p:cNvSpPr>
            <p:nvPr/>
          </p:nvSpPr>
          <p:spPr bwMode="auto">
            <a:xfrm>
              <a:off x="611899" y="4898148"/>
              <a:ext cx="8298476" cy="1495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lnSpc>
                  <a:spcPct val="200000"/>
                </a:lnSpc>
                <a:buNone/>
              </a:pP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以“青岛啤酒品牌深度传播”为目标，参赛选手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充分发挥创新创意才能，创作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微营销创意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作品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，并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通过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新媒体微平台（微博、微信、人人网、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优酷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QQ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空间、贴吧、论坛等）进行传播。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大赛组委会根据作品质量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和传播效果的综合评定，对优秀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作品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予以奖励。</a:t>
              </a:r>
            </a:p>
          </p:txBody>
        </p:sp>
        <p:sp>
          <p:nvSpPr>
            <p:cNvPr id="18" name="等腰三角形 17"/>
            <p:cNvSpPr/>
            <p:nvPr/>
          </p:nvSpPr>
          <p:spPr bwMode="auto">
            <a:xfrm flipH="1">
              <a:off x="610096" y="4466952"/>
              <a:ext cx="217488" cy="330200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  <p:bldP spid="1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微营销大赛介绍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5082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7116" name="Picture 1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2" name="圆角矩形 3"/>
          <p:cNvSpPr>
            <a:spLocks noChangeArrowheads="1"/>
          </p:cNvSpPr>
          <p:nvPr/>
        </p:nvSpPr>
        <p:spPr bwMode="auto">
          <a:xfrm>
            <a:off x="468313" y="2133600"/>
            <a:ext cx="8238592" cy="100774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indent="45720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/>
              <a:t>为了继续给山东省高校学生搭建一个营销实践的平台，鼓励大学生创新实践，山东省学生联合会决定举办第四届青岛啤酒大学生微营销创意大赛。</a:t>
            </a:r>
            <a:endParaRPr lang="en-US" altLang="zh-CN" sz="1600" dirty="0" smtClean="0"/>
          </a:p>
        </p:txBody>
      </p:sp>
      <p:grpSp>
        <p:nvGrpSpPr>
          <p:cNvPr id="43" name="组合 1"/>
          <p:cNvGrpSpPr>
            <a:grpSpLocks/>
          </p:cNvGrpSpPr>
          <p:nvPr/>
        </p:nvGrpSpPr>
        <p:grpSpPr bwMode="auto">
          <a:xfrm>
            <a:off x="554039" y="1628775"/>
            <a:ext cx="2865833" cy="458788"/>
            <a:chOff x="554038" y="1628775"/>
            <a:chExt cx="2981325" cy="458788"/>
          </a:xfrm>
        </p:grpSpPr>
        <p:sp>
          <p:nvSpPr>
            <p:cNvPr id="44" name="矩形 43"/>
            <p:cNvSpPr/>
            <p:nvPr/>
          </p:nvSpPr>
          <p:spPr>
            <a:xfrm>
              <a:off x="554038" y="1635125"/>
              <a:ext cx="2981325" cy="452438"/>
            </a:xfrm>
            <a:prstGeom prst="rect">
              <a:avLst/>
            </a:prstGeom>
            <a:solidFill>
              <a:srgbClr val="0070C0">
                <a:alpha val="8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5" name="TextBox 6"/>
            <p:cNvSpPr txBox="1">
              <a:spLocks noChangeArrowheads="1"/>
            </p:cNvSpPr>
            <p:nvPr/>
          </p:nvSpPr>
          <p:spPr bwMode="auto">
            <a:xfrm>
              <a:off x="554038" y="1628775"/>
              <a:ext cx="2981325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 smtClean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【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第四届大赛办赛介绍</a:t>
              </a:r>
              <a:r>
                <a:rPr lang="en-US" altLang="zh-CN" sz="1800" dirty="0" smtClean="0">
                  <a:solidFill>
                    <a:schemeClr val="bg1"/>
                  </a:solidFill>
                  <a:latin typeface="微软雅黑" pitchFamily="34" charset="-122"/>
                  <a:cs typeface="华康俪金黑W8(P)"/>
                </a:rPr>
                <a:t>】</a:t>
              </a:r>
              <a:endParaRPr lang="zh-CN" altLang="zh-CN" sz="1800" dirty="0">
                <a:solidFill>
                  <a:schemeClr val="bg1"/>
                </a:solidFill>
                <a:latin typeface="微软雅黑" pitchFamily="34" charset="-122"/>
                <a:cs typeface="华康俪金黑W8(P)"/>
              </a:endParaRPr>
            </a:p>
          </p:txBody>
        </p:sp>
      </p:grpSp>
      <p:sp>
        <p:nvSpPr>
          <p:cNvPr id="46" name="右箭头 21"/>
          <p:cNvSpPr>
            <a:spLocks noChangeArrowheads="1"/>
          </p:cNvSpPr>
          <p:nvPr/>
        </p:nvSpPr>
        <p:spPr bwMode="auto">
          <a:xfrm>
            <a:off x="539750" y="5442521"/>
            <a:ext cx="8604250" cy="936625"/>
          </a:xfrm>
          <a:prstGeom prst="rightArrow">
            <a:avLst>
              <a:gd name="adj1" fmla="val 50000"/>
              <a:gd name="adj2" fmla="val 50021"/>
            </a:avLst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552" y="5729858"/>
            <a:ext cx="1338828" cy="939502"/>
            <a:chOff x="539552" y="5729858"/>
            <a:chExt cx="1338828" cy="939502"/>
          </a:xfrm>
        </p:grpSpPr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539552" y="5729858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1"/>
                  </a:solidFill>
                  <a:latin typeface="Arial" pitchFamily="34" charset="0"/>
                </a:rPr>
                <a:t>2016.04.05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8" name="TextBox 7"/>
            <p:cNvSpPr txBox="1">
              <a:spLocks noChangeArrowheads="1"/>
            </p:cNvSpPr>
            <p:nvPr/>
          </p:nvSpPr>
          <p:spPr bwMode="auto">
            <a:xfrm>
              <a:off x="827584" y="6207397"/>
              <a:ext cx="1006475" cy="4619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600" dirty="0" smtClean="0">
                  <a:latin typeface="+mn-ea"/>
                  <a:ea typeface="+mn-ea"/>
                </a:rPr>
                <a:t>大赛启动</a:t>
              </a:r>
              <a:endParaRPr lang="en-US" altLang="zh-CN" sz="1600" dirty="0" smtClean="0">
                <a:latin typeface="+mn-ea"/>
                <a:ea typeface="+mn-ea"/>
              </a:endParaRPr>
            </a:p>
          </p:txBody>
        </p:sp>
      </p:grpSp>
      <p:grpSp>
        <p:nvGrpSpPr>
          <p:cNvPr id="49" name="组合 5"/>
          <p:cNvGrpSpPr>
            <a:grpSpLocks/>
          </p:cNvGrpSpPr>
          <p:nvPr/>
        </p:nvGrpSpPr>
        <p:grpSpPr bwMode="auto">
          <a:xfrm>
            <a:off x="2195737" y="5729860"/>
            <a:ext cx="1338828" cy="896030"/>
            <a:chOff x="2987824" y="5302250"/>
            <a:chExt cx="1339687" cy="896515"/>
          </a:xfrm>
        </p:grpSpPr>
        <p:sp>
          <p:nvSpPr>
            <p:cNvPr id="50" name="矩形 14"/>
            <p:cNvSpPr>
              <a:spLocks noChangeArrowheads="1"/>
            </p:cNvSpPr>
            <p:nvPr/>
          </p:nvSpPr>
          <p:spPr bwMode="auto">
            <a:xfrm>
              <a:off x="2987824" y="5302250"/>
              <a:ext cx="1339687" cy="369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1"/>
                  </a:solidFill>
                  <a:latin typeface="Arial" pitchFamily="34" charset="0"/>
                </a:rPr>
                <a:t>2016.05.15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1" name="TextBox 22"/>
            <p:cNvSpPr txBox="1">
              <a:spLocks noChangeArrowheads="1"/>
            </p:cNvSpPr>
            <p:nvPr/>
          </p:nvSpPr>
          <p:spPr bwMode="auto">
            <a:xfrm>
              <a:off x="3206696" y="5780347"/>
              <a:ext cx="1006048" cy="4184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600" dirty="0" smtClean="0">
                  <a:latin typeface="+mn-ea"/>
                  <a:ea typeface="+mn-ea"/>
                </a:rPr>
                <a:t>报名截至</a:t>
              </a:r>
            </a:p>
          </p:txBody>
        </p:sp>
      </p:grpSp>
      <p:grpSp>
        <p:nvGrpSpPr>
          <p:cNvPr id="52" name="组合 4"/>
          <p:cNvGrpSpPr>
            <a:grpSpLocks/>
          </p:cNvGrpSpPr>
          <p:nvPr/>
        </p:nvGrpSpPr>
        <p:grpSpPr bwMode="auto">
          <a:xfrm>
            <a:off x="3995936" y="5728266"/>
            <a:ext cx="1338828" cy="897615"/>
            <a:chOff x="4572000" y="5301208"/>
            <a:chExt cx="1339687" cy="896588"/>
          </a:xfrm>
        </p:grpSpPr>
        <p:sp>
          <p:nvSpPr>
            <p:cNvPr id="53" name="矩形 14"/>
            <p:cNvSpPr>
              <a:spLocks noChangeArrowheads="1"/>
            </p:cNvSpPr>
            <p:nvPr/>
          </p:nvSpPr>
          <p:spPr bwMode="auto">
            <a:xfrm>
              <a:off x="4572000" y="5301208"/>
              <a:ext cx="1339687" cy="368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1"/>
                  </a:solidFill>
                  <a:latin typeface="Arial" pitchFamily="34" charset="0"/>
                </a:rPr>
                <a:t>2016.06.19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4" name="TextBox 22"/>
            <p:cNvSpPr txBox="1">
              <a:spLocks noChangeArrowheads="1"/>
            </p:cNvSpPr>
            <p:nvPr/>
          </p:nvSpPr>
          <p:spPr bwMode="auto">
            <a:xfrm>
              <a:off x="4789610" y="5780084"/>
              <a:ext cx="1006048" cy="4177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600" dirty="0" smtClean="0">
                  <a:latin typeface="+mn-ea"/>
                  <a:ea typeface="+mn-ea"/>
                </a:rPr>
                <a:t>初赛结束</a:t>
              </a:r>
            </a:p>
          </p:txBody>
        </p:sp>
      </p:grpSp>
      <p:grpSp>
        <p:nvGrpSpPr>
          <p:cNvPr id="55" name="组合 3"/>
          <p:cNvGrpSpPr>
            <a:grpSpLocks/>
          </p:cNvGrpSpPr>
          <p:nvPr/>
        </p:nvGrpSpPr>
        <p:grpSpPr bwMode="auto">
          <a:xfrm>
            <a:off x="5724128" y="5733253"/>
            <a:ext cx="1338828" cy="892630"/>
            <a:chOff x="6153559" y="5306191"/>
            <a:chExt cx="1339741" cy="892283"/>
          </a:xfrm>
        </p:grpSpPr>
        <p:sp>
          <p:nvSpPr>
            <p:cNvPr id="56" name="矩形 14"/>
            <p:cNvSpPr>
              <a:spLocks noChangeArrowheads="1"/>
            </p:cNvSpPr>
            <p:nvPr/>
          </p:nvSpPr>
          <p:spPr bwMode="auto">
            <a:xfrm>
              <a:off x="6153559" y="5306191"/>
              <a:ext cx="1339741" cy="36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1"/>
                  </a:solidFill>
                  <a:latin typeface="Arial" pitchFamily="34" charset="0"/>
                </a:rPr>
                <a:t>2016.09.24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7" name="TextBox 22"/>
            <p:cNvSpPr txBox="1">
              <a:spLocks noChangeArrowheads="1"/>
            </p:cNvSpPr>
            <p:nvPr/>
          </p:nvSpPr>
          <p:spPr bwMode="auto">
            <a:xfrm>
              <a:off x="6369730" y="5780446"/>
              <a:ext cx="1006089" cy="41802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600" dirty="0" smtClean="0">
                  <a:latin typeface="+mn-ea"/>
                  <a:ea typeface="+mn-ea"/>
                </a:rPr>
                <a:t>复赛结束</a:t>
              </a:r>
            </a:p>
          </p:txBody>
        </p:sp>
      </p:grpSp>
      <p:grpSp>
        <p:nvGrpSpPr>
          <p:cNvPr id="58" name="组合 2"/>
          <p:cNvGrpSpPr>
            <a:grpSpLocks/>
          </p:cNvGrpSpPr>
          <p:nvPr/>
        </p:nvGrpSpPr>
        <p:grpSpPr bwMode="auto">
          <a:xfrm>
            <a:off x="7308304" y="5733256"/>
            <a:ext cx="1326069" cy="897617"/>
            <a:chOff x="7810005" y="5301208"/>
            <a:chExt cx="1325982" cy="897672"/>
          </a:xfrm>
        </p:grpSpPr>
        <p:sp>
          <p:nvSpPr>
            <p:cNvPr id="59" name="矩形 14"/>
            <p:cNvSpPr>
              <a:spLocks noChangeArrowheads="1"/>
            </p:cNvSpPr>
            <p:nvPr/>
          </p:nvSpPr>
          <p:spPr bwMode="auto">
            <a:xfrm>
              <a:off x="7810005" y="5301208"/>
              <a:ext cx="1325982" cy="369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1"/>
                  </a:solidFill>
                  <a:latin typeface="Arial" pitchFamily="34" charset="0"/>
                </a:rPr>
                <a:t>2016.11.13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" name="TextBox 22"/>
            <p:cNvSpPr txBox="1">
              <a:spLocks noChangeArrowheads="1"/>
            </p:cNvSpPr>
            <p:nvPr/>
          </p:nvSpPr>
          <p:spPr bwMode="auto">
            <a:xfrm>
              <a:off x="8059763" y="5780663"/>
              <a:ext cx="1005337" cy="41821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600" dirty="0" smtClean="0">
                  <a:latin typeface="+mn-ea"/>
                  <a:ea typeface="+mn-ea"/>
                </a:rPr>
                <a:t>决赛结束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8152" y="3118372"/>
            <a:ext cx="8314328" cy="1938992"/>
            <a:chOff x="578152" y="3140968"/>
            <a:chExt cx="8128752" cy="1938992"/>
          </a:xfrm>
        </p:grpSpPr>
        <p:sp>
          <p:nvSpPr>
            <p:cNvPr id="61" name="矩形 60"/>
            <p:cNvSpPr/>
            <p:nvPr/>
          </p:nvSpPr>
          <p:spPr>
            <a:xfrm>
              <a:off x="4213222" y="3140968"/>
              <a:ext cx="449368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>
                <a:lnSpc>
                  <a:spcPct val="150000"/>
                </a:lnSpc>
              </a:pPr>
              <a:r>
                <a:rPr lang="zh-CN" altLang="en-US" sz="1600" dirty="0" smtClean="0">
                  <a:latin typeface="Calibri" pitchFamily="34" charset="0"/>
                  <a:ea typeface="微软雅黑" pitchFamily="34" charset="-122"/>
                </a:rPr>
                <a:t>第四届</a:t>
              </a:r>
              <a:r>
                <a:rPr lang="zh-CN" altLang="en-US" sz="1600" dirty="0">
                  <a:latin typeface="Calibri" pitchFamily="34" charset="0"/>
                  <a:ea typeface="微软雅黑" pitchFamily="34" charset="-122"/>
                </a:rPr>
                <a:t>青岛啤酒大学生微营销创意大赛将继续秉承高规格，高水平的办赛理念，保证公平、公正的原则，优化赛事流程和评分机制，不断完善比赛职能，竭诚为同学们提供一个学习新知识、发挥创造力、实践新技能的舞台。</a:t>
              </a:r>
              <a:endParaRPr lang="en-US" altLang="zh-CN" sz="16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78152" y="3303038"/>
              <a:ext cx="3489792" cy="1754326"/>
            </a:xfrm>
            <a:prstGeom prst="rect">
              <a:avLst/>
            </a:prstGeom>
            <a:ln w="28575">
              <a:solidFill>
                <a:srgbClr val="C00000"/>
              </a:solidFill>
              <a:prstDash val="sysDash"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200000"/>
                </a:lnSpc>
              </a:pPr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主办方：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山东省学生联合会</a:t>
              </a:r>
              <a:endPara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200000"/>
                </a:lnSpc>
              </a:pPr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承办方：中国海洋大学</a:t>
              </a:r>
              <a:endPara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200000"/>
                </a:lnSpc>
              </a:pPr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协办方：青岛啤酒股份有限公司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  <p:bldP spid="42" grpId="0"/>
      <p:bldP spid="4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微营销大赛介绍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6091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7116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4" name="组合 3"/>
          <p:cNvGrpSpPr/>
          <p:nvPr/>
        </p:nvGrpSpPr>
        <p:grpSpPr>
          <a:xfrm>
            <a:off x="-36512" y="1825625"/>
            <a:ext cx="9144694" cy="5059759"/>
            <a:chOff x="-36512" y="1825625"/>
            <a:chExt cx="9144694" cy="5059759"/>
          </a:xfrm>
        </p:grpSpPr>
        <p:sp>
          <p:nvSpPr>
            <p:cNvPr id="46085" name="TextBox 5"/>
            <p:cNvSpPr txBox="1">
              <a:spLocks noChangeArrowheads="1"/>
            </p:cNvSpPr>
            <p:nvPr/>
          </p:nvSpPr>
          <p:spPr bwMode="auto">
            <a:xfrm>
              <a:off x="576263" y="1825625"/>
              <a:ext cx="731837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微软雅黑" pitchFamily="34" charset="-122"/>
                </a:rPr>
                <a:t>大赛主题</a:t>
              </a: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</a:rPr>
                <a:t>：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微软雅黑" pitchFamily="34" charset="-122"/>
                </a:rPr>
                <a:t>精酿</a:t>
              </a:r>
              <a:r>
                <a:rPr lang="zh-CN" altLang="en-US" sz="2800" dirty="0">
                  <a:solidFill>
                    <a:srgbClr val="FF3300"/>
                  </a:solidFill>
                  <a:latin typeface="微软雅黑" pitchFamily="34" charset="-122"/>
                </a:rPr>
                <a:t>大</a:t>
              </a:r>
              <a:r>
                <a:rPr lang="zh-CN" altLang="en-US" sz="2800" dirty="0" smtClean="0">
                  <a:solidFill>
                    <a:srgbClr val="FF3300"/>
                  </a:solidFill>
                  <a:latin typeface="微软雅黑" pitchFamily="34" charset="-122"/>
                </a:rPr>
                <a:t>时代</a:t>
              </a:r>
              <a:r>
                <a:rPr lang="en-US" altLang="zh-CN" sz="2800" dirty="0" smtClean="0">
                  <a:solidFill>
                    <a:srgbClr val="FF3300"/>
                  </a:solidFill>
                  <a:latin typeface="微软雅黑" pitchFamily="34" charset="-122"/>
                </a:rPr>
                <a:t>     </a:t>
              </a:r>
              <a:r>
                <a:rPr lang="zh-CN" altLang="en-US" sz="2800" dirty="0" smtClean="0">
                  <a:solidFill>
                    <a:srgbClr val="FF3300"/>
                  </a:solidFill>
                  <a:latin typeface="微软雅黑" pitchFamily="34" charset="-122"/>
                </a:rPr>
                <a:t>畅享微</a:t>
              </a:r>
              <a:r>
                <a:rPr lang="zh-CN" altLang="en-US" sz="2800" dirty="0">
                  <a:solidFill>
                    <a:srgbClr val="FF3300"/>
                  </a:solidFill>
                  <a:latin typeface="微软雅黑" pitchFamily="34" charset="-122"/>
                </a:rPr>
                <a:t>营销</a:t>
              </a:r>
              <a:endParaRPr lang="en-US" altLang="zh-CN" sz="2800" dirty="0">
                <a:solidFill>
                  <a:srgbClr val="FF3300"/>
                </a:solidFill>
                <a:latin typeface="微软雅黑" pitchFamily="34" charset="-122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-36512" y="5119946"/>
              <a:ext cx="9144000" cy="1765438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69 h 1542"/>
                <a:gd name="T86" fmla="*/ 1531 w 8000"/>
                <a:gd name="T87" fmla="*/ 1408 h 1542"/>
                <a:gd name="T88" fmla="*/ 1443 w 8000"/>
                <a:gd name="T89" fmla="*/ 1265 h 1542"/>
                <a:gd name="T90" fmla="*/ 1253 w 8000"/>
                <a:gd name="T91" fmla="*/ 1421 h 1542"/>
                <a:gd name="T92" fmla="*/ 1155 w 8000"/>
                <a:gd name="T93" fmla="*/ 1401 h 1542"/>
                <a:gd name="T94" fmla="*/ 1051 w 8000"/>
                <a:gd name="T95" fmla="*/ 1389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1 h 1542"/>
                <a:gd name="T104" fmla="*/ 320 w 8000"/>
                <a:gd name="T105" fmla="*/ 1245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4" y="1333"/>
                    <a:pt x="6414" y="1333"/>
                    <a:pt x="6414" y="1333"/>
                  </a:cubicBezTo>
                  <a:cubicBezTo>
                    <a:pt x="6414" y="1314"/>
                    <a:pt x="6414" y="1314"/>
                    <a:pt x="6414" y="1314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39"/>
                    <a:pt x="4574" y="739"/>
                    <a:pt x="4574" y="739"/>
                  </a:cubicBezTo>
                  <a:cubicBezTo>
                    <a:pt x="4551" y="739"/>
                    <a:pt x="4551" y="739"/>
                    <a:pt x="4551" y="739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499" y="1205"/>
                    <a:pt x="4499" y="1205"/>
                    <a:pt x="4499" y="1205"/>
                  </a:cubicBezTo>
                  <a:cubicBezTo>
                    <a:pt x="4499" y="1238"/>
                    <a:pt x="4499" y="1238"/>
                    <a:pt x="4499" y="1238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1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8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7"/>
                    <a:pt x="3447" y="662"/>
                    <a:pt x="3447" y="634"/>
                  </a:cubicBezTo>
                  <a:cubicBezTo>
                    <a:pt x="3447" y="597"/>
                    <a:pt x="3421" y="567"/>
                    <a:pt x="3387" y="560"/>
                  </a:cubicBezTo>
                  <a:cubicBezTo>
                    <a:pt x="3383" y="429"/>
                    <a:pt x="3383" y="429"/>
                    <a:pt x="3383" y="429"/>
                  </a:cubicBezTo>
                  <a:cubicBezTo>
                    <a:pt x="3391" y="425"/>
                    <a:pt x="3397" y="417"/>
                    <a:pt x="3397" y="407"/>
                  </a:cubicBezTo>
                  <a:cubicBezTo>
                    <a:pt x="3397" y="400"/>
                    <a:pt x="3394" y="393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3"/>
                    <a:pt x="3347" y="400"/>
                    <a:pt x="3347" y="407"/>
                  </a:cubicBezTo>
                  <a:cubicBezTo>
                    <a:pt x="3347" y="417"/>
                    <a:pt x="3353" y="425"/>
                    <a:pt x="3361" y="429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7"/>
                    <a:pt x="3297" y="634"/>
                  </a:cubicBezTo>
                  <a:cubicBezTo>
                    <a:pt x="3297" y="659"/>
                    <a:pt x="3310" y="681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7"/>
                    <a:pt x="3288" y="1214"/>
                    <a:pt x="3288" y="1245"/>
                  </a:cubicBezTo>
                  <a:cubicBezTo>
                    <a:pt x="3288" y="1275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1"/>
                    <a:pt x="2243" y="1441"/>
                    <a:pt x="2243" y="1441"/>
                  </a:cubicBezTo>
                  <a:cubicBezTo>
                    <a:pt x="2243" y="1457"/>
                    <a:pt x="2243" y="1457"/>
                    <a:pt x="2243" y="1457"/>
                  </a:cubicBezTo>
                  <a:cubicBezTo>
                    <a:pt x="2199" y="1457"/>
                    <a:pt x="2199" y="1457"/>
                    <a:pt x="2199" y="1457"/>
                  </a:cubicBezTo>
                  <a:cubicBezTo>
                    <a:pt x="2199" y="1401"/>
                    <a:pt x="2199" y="1401"/>
                    <a:pt x="2199" y="1401"/>
                  </a:cubicBezTo>
                  <a:cubicBezTo>
                    <a:pt x="2177" y="1401"/>
                    <a:pt x="2177" y="1401"/>
                    <a:pt x="2177" y="1401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09"/>
                    <a:pt x="2152" y="1409"/>
                    <a:pt x="2152" y="1409"/>
                  </a:cubicBezTo>
                  <a:cubicBezTo>
                    <a:pt x="2139" y="1409"/>
                    <a:pt x="2139" y="1409"/>
                    <a:pt x="2139" y="1409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3"/>
                    <a:pt x="2077" y="1453"/>
                    <a:pt x="2077" y="1453"/>
                  </a:cubicBezTo>
                  <a:cubicBezTo>
                    <a:pt x="2068" y="1453"/>
                    <a:pt x="2068" y="1453"/>
                    <a:pt x="2068" y="1453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3"/>
                    <a:pt x="2055" y="1453"/>
                    <a:pt x="2055" y="1453"/>
                  </a:cubicBezTo>
                  <a:cubicBezTo>
                    <a:pt x="2033" y="1453"/>
                    <a:pt x="2033" y="1453"/>
                    <a:pt x="2033" y="1453"/>
                  </a:cubicBezTo>
                  <a:cubicBezTo>
                    <a:pt x="2033" y="1461"/>
                    <a:pt x="2033" y="1461"/>
                    <a:pt x="2033" y="1461"/>
                  </a:cubicBezTo>
                  <a:cubicBezTo>
                    <a:pt x="2004" y="1461"/>
                    <a:pt x="2004" y="1461"/>
                    <a:pt x="2004" y="1461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1"/>
                    <a:pt x="1791" y="1441"/>
                    <a:pt x="1791" y="1441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7"/>
                    <a:pt x="1756" y="1437"/>
                    <a:pt x="1756" y="1437"/>
                  </a:cubicBezTo>
                  <a:cubicBezTo>
                    <a:pt x="1744" y="1437"/>
                    <a:pt x="1744" y="1437"/>
                    <a:pt x="1744" y="1437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7"/>
                    <a:pt x="1699" y="1437"/>
                    <a:pt x="1699" y="1437"/>
                  </a:cubicBezTo>
                  <a:cubicBezTo>
                    <a:pt x="1673" y="1437"/>
                    <a:pt x="1673" y="1437"/>
                    <a:pt x="1673" y="1437"/>
                  </a:cubicBezTo>
                  <a:cubicBezTo>
                    <a:pt x="1673" y="1469"/>
                    <a:pt x="1673" y="1469"/>
                    <a:pt x="1673" y="1469"/>
                  </a:cubicBezTo>
                  <a:cubicBezTo>
                    <a:pt x="1656" y="1469"/>
                    <a:pt x="1656" y="1469"/>
                    <a:pt x="1656" y="1469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3"/>
                    <a:pt x="1531" y="1393"/>
                    <a:pt x="1531" y="1393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7"/>
                    <a:pt x="1507" y="1307"/>
                    <a:pt x="1507" y="1307"/>
                  </a:cubicBezTo>
                  <a:cubicBezTo>
                    <a:pt x="1479" y="1307"/>
                    <a:pt x="1479" y="1307"/>
                    <a:pt x="1479" y="1307"/>
                  </a:cubicBezTo>
                  <a:cubicBezTo>
                    <a:pt x="1479" y="1281"/>
                    <a:pt x="1479" y="1281"/>
                    <a:pt x="1479" y="1281"/>
                  </a:cubicBezTo>
                  <a:cubicBezTo>
                    <a:pt x="1465" y="1281"/>
                    <a:pt x="1465" y="1281"/>
                    <a:pt x="1465" y="1281"/>
                  </a:cubicBezTo>
                  <a:cubicBezTo>
                    <a:pt x="1465" y="1307"/>
                    <a:pt x="1465" y="1307"/>
                    <a:pt x="1465" y="1307"/>
                  </a:cubicBezTo>
                  <a:cubicBezTo>
                    <a:pt x="1443" y="1307"/>
                    <a:pt x="1443" y="1307"/>
                    <a:pt x="1443" y="1307"/>
                  </a:cubicBezTo>
                  <a:cubicBezTo>
                    <a:pt x="1443" y="1265"/>
                    <a:pt x="1443" y="1265"/>
                    <a:pt x="1443" y="1265"/>
                  </a:cubicBezTo>
                  <a:cubicBezTo>
                    <a:pt x="1443" y="1265"/>
                    <a:pt x="1412" y="1232"/>
                    <a:pt x="1389" y="1232"/>
                  </a:cubicBezTo>
                  <a:cubicBezTo>
                    <a:pt x="1367" y="1232"/>
                    <a:pt x="1337" y="1269"/>
                    <a:pt x="1337" y="1269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7"/>
                    <a:pt x="1315" y="1417"/>
                    <a:pt x="1315" y="1417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5"/>
                    <a:pt x="1275" y="1445"/>
                    <a:pt x="1275" y="1445"/>
                  </a:cubicBezTo>
                  <a:cubicBezTo>
                    <a:pt x="1267" y="1445"/>
                    <a:pt x="1267" y="1445"/>
                    <a:pt x="1267" y="1445"/>
                  </a:cubicBezTo>
                  <a:cubicBezTo>
                    <a:pt x="1267" y="1421"/>
                    <a:pt x="1267" y="1421"/>
                    <a:pt x="1267" y="1421"/>
                  </a:cubicBezTo>
                  <a:cubicBezTo>
                    <a:pt x="1253" y="1421"/>
                    <a:pt x="1253" y="1421"/>
                    <a:pt x="1253" y="1421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09"/>
                    <a:pt x="1200" y="1409"/>
                    <a:pt x="1200" y="1409"/>
                  </a:cubicBezTo>
                  <a:cubicBezTo>
                    <a:pt x="1189" y="1409"/>
                    <a:pt x="1189" y="1409"/>
                    <a:pt x="1189" y="1409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1"/>
                    <a:pt x="1164" y="1401"/>
                    <a:pt x="1164" y="1401"/>
                  </a:cubicBezTo>
                  <a:cubicBezTo>
                    <a:pt x="1155" y="1401"/>
                    <a:pt x="1155" y="1401"/>
                    <a:pt x="1155" y="1401"/>
                  </a:cubicBezTo>
                  <a:cubicBezTo>
                    <a:pt x="1155" y="1417"/>
                    <a:pt x="1155" y="1417"/>
                    <a:pt x="1155" y="1417"/>
                  </a:cubicBezTo>
                  <a:cubicBezTo>
                    <a:pt x="1133" y="1417"/>
                    <a:pt x="1133" y="1417"/>
                    <a:pt x="1133" y="1417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5"/>
                    <a:pt x="1112" y="1385"/>
                    <a:pt x="1112" y="1385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89"/>
                    <a:pt x="1063" y="1389"/>
                    <a:pt x="1063" y="1389"/>
                  </a:cubicBezTo>
                  <a:cubicBezTo>
                    <a:pt x="1051" y="1389"/>
                    <a:pt x="1051" y="1389"/>
                    <a:pt x="1051" y="1389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1"/>
                    <a:pt x="969" y="1381"/>
                    <a:pt x="969" y="1381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3"/>
                    <a:pt x="787" y="1393"/>
                    <a:pt x="787" y="1393"/>
                  </a:cubicBezTo>
                  <a:cubicBezTo>
                    <a:pt x="787" y="1193"/>
                    <a:pt x="787" y="1193"/>
                    <a:pt x="787" y="1193"/>
                  </a:cubicBezTo>
                  <a:cubicBezTo>
                    <a:pt x="691" y="1193"/>
                    <a:pt x="691" y="1193"/>
                    <a:pt x="691" y="1193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5"/>
                    <a:pt x="664" y="1445"/>
                    <a:pt x="664" y="1445"/>
                  </a:cubicBezTo>
                  <a:cubicBezTo>
                    <a:pt x="640" y="1445"/>
                    <a:pt x="640" y="1445"/>
                    <a:pt x="640" y="1445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7"/>
                    <a:pt x="625" y="1237"/>
                    <a:pt x="625" y="1237"/>
                  </a:cubicBezTo>
                  <a:cubicBezTo>
                    <a:pt x="601" y="1237"/>
                    <a:pt x="601" y="1237"/>
                    <a:pt x="601" y="1237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1"/>
                    <a:pt x="536" y="1241"/>
                    <a:pt x="536" y="1241"/>
                  </a:cubicBezTo>
                  <a:cubicBezTo>
                    <a:pt x="515" y="1241"/>
                    <a:pt x="515" y="1241"/>
                    <a:pt x="515" y="1241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69"/>
                    <a:pt x="456" y="1169"/>
                  </a:cubicBezTo>
                  <a:cubicBezTo>
                    <a:pt x="425" y="1169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3"/>
                    <a:pt x="373" y="1233"/>
                    <a:pt x="373" y="1233"/>
                  </a:cubicBezTo>
                  <a:cubicBezTo>
                    <a:pt x="320" y="1233"/>
                    <a:pt x="320" y="1233"/>
                    <a:pt x="320" y="1233"/>
                  </a:cubicBezTo>
                  <a:cubicBezTo>
                    <a:pt x="320" y="1245"/>
                    <a:pt x="320" y="1245"/>
                    <a:pt x="320" y="1245"/>
                  </a:cubicBezTo>
                  <a:cubicBezTo>
                    <a:pt x="303" y="1245"/>
                    <a:pt x="303" y="1245"/>
                    <a:pt x="303" y="1245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19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1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5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28A9D6"/>
                  </a:gs>
                </a:gsLst>
                <a:lin ang="5400000" scaled="1"/>
              </a:gradFill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46089" name="矩形 29"/>
            <p:cNvSpPr>
              <a:spLocks noChangeArrowheads="1"/>
            </p:cNvSpPr>
            <p:nvPr/>
          </p:nvSpPr>
          <p:spPr bwMode="auto">
            <a:xfrm>
              <a:off x="575747" y="2564904"/>
              <a:ext cx="19800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</a:rPr>
                <a:t>参赛对象：</a:t>
              </a:r>
              <a:endParaRPr lang="zh-CN" altLang="en-US" sz="2800" b="1" dirty="0">
                <a:solidFill>
                  <a:srgbClr val="0070C0"/>
                </a:solidFill>
                <a:latin typeface="微软雅黑" pitchFamily="34" charset="-122"/>
              </a:endParaRPr>
            </a:p>
          </p:txBody>
        </p:sp>
        <p:sp>
          <p:nvSpPr>
            <p:cNvPr id="46090" name="矩形 30"/>
            <p:cNvSpPr>
              <a:spLocks noChangeArrowheads="1"/>
            </p:cNvSpPr>
            <p:nvPr/>
          </p:nvSpPr>
          <p:spPr bwMode="auto">
            <a:xfrm>
              <a:off x="971600" y="3068960"/>
              <a:ext cx="8136582" cy="1668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358775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>
                <a:lnSpc>
                  <a:spcPct val="200000"/>
                </a:lnSpc>
                <a:buNone/>
              </a:pPr>
              <a:r>
                <a:rPr lang="en-US" altLang="zh-CN" sz="1600" dirty="0" smtClean="0"/>
                <a:t>1</a:t>
              </a:r>
              <a:r>
                <a:rPr lang="zh-CN" altLang="zh-CN" sz="1600" dirty="0" smtClean="0"/>
                <a:t>、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全国高校在读学生（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含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硕、博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研究生）； </a:t>
              </a:r>
              <a:endParaRPr lang="en-US" altLang="zh-CN" sz="1600" dirty="0" smtClean="0">
                <a:latin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  <a:buNone/>
              </a:pPr>
              <a:r>
                <a:rPr lang="en-US" altLang="zh-CN" sz="1600" dirty="0" smtClean="0"/>
                <a:t>2</a:t>
              </a:r>
              <a:r>
                <a:rPr lang="zh-CN" altLang="zh-CN" sz="1600" dirty="0" smtClean="0"/>
                <a:t>、海外高校在读学生（含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硕、博</a:t>
              </a:r>
              <a:r>
                <a:rPr lang="zh-CN" altLang="zh-CN" sz="1600" dirty="0" smtClean="0"/>
                <a:t>研究生）</a:t>
              </a:r>
              <a:r>
                <a:rPr lang="zh-CN" altLang="en-US" sz="1600" dirty="0" smtClean="0"/>
                <a:t>；</a:t>
              </a:r>
              <a:endParaRPr lang="zh-CN" altLang="zh-CN" sz="1600" dirty="0" smtClean="0">
                <a:latin typeface="微软雅黑" pitchFamily="34" charset="-122"/>
              </a:endParaRPr>
            </a:p>
            <a:p>
              <a:pPr>
                <a:lnSpc>
                  <a:spcPct val="200000"/>
                </a:lnSpc>
                <a:buNone/>
              </a:pPr>
              <a:r>
                <a:rPr lang="en-US" altLang="zh-CN" sz="1600" dirty="0" smtClean="0"/>
                <a:t>       </a:t>
              </a:r>
              <a:r>
                <a:rPr lang="zh-CN" altLang="zh-CN" sz="1600" dirty="0" smtClean="0"/>
                <a:t>说明：以个人或团体（最多为</a:t>
              </a:r>
              <a:r>
                <a:rPr lang="en-US" altLang="zh-CN" sz="1600" dirty="0" smtClean="0"/>
                <a:t>5</a:t>
              </a:r>
              <a:r>
                <a:rPr lang="zh-CN" altLang="zh-CN" sz="1600" dirty="0" smtClean="0"/>
                <a:t>名成员）名义报名参赛</a:t>
              </a:r>
              <a:r>
                <a:rPr lang="zh-CN" altLang="en-US" sz="1600" dirty="0"/>
                <a:t>。</a:t>
              </a:r>
              <a:endParaRPr lang="zh-CN" altLang="zh-CN" sz="16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72634" y="5949280"/>
              <a:ext cx="7747838" cy="422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eaLnBrk="0" hangingPunct="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zh-CN" sz="1600" dirty="0" smtClean="0">
                  <a:latin typeface="Calibri" pitchFamily="34" charset="0"/>
                  <a:ea typeface="微软雅黑" pitchFamily="34" charset="-122"/>
                </a:rPr>
                <a:t>关注青岛啤酒山东省区微信公众平台、微博、人人网公共主页了解大赛动态</a:t>
              </a:r>
              <a:endParaRPr lang="en-US" altLang="zh-CN" sz="16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47755" y="4797152"/>
              <a:ext cx="198002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66FF"/>
                  </a:solidFill>
                  <a:latin typeface="微软雅黑" pitchFamily="34" charset="-122"/>
                  <a:ea typeface="微软雅黑" pitchFamily="34" charset="-122"/>
                </a:rPr>
                <a:t>报名</a:t>
              </a:r>
              <a:r>
                <a:rPr lang="zh-CN" altLang="en-US" sz="2800" b="1" dirty="0" smtClean="0">
                  <a:solidFill>
                    <a:srgbClr val="0066FF"/>
                  </a:solidFill>
                  <a:latin typeface="微软雅黑" pitchFamily="34" charset="-122"/>
                  <a:ea typeface="微软雅黑" pitchFamily="34" charset="-122"/>
                </a:rPr>
                <a:t>方式：</a:t>
              </a:r>
              <a:endPara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3608" y="5507940"/>
              <a:ext cx="70925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参赛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选手关注“青岛啤酒山东省区”微信公众平台</a:t>
              </a:r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即可报名参赛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</a:rPr>
              <a:t>微营销大赛介绍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47107" name="Group 3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7130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608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086" name="TextBox 8"/>
          <p:cNvSpPr txBox="1">
            <a:spLocks noChangeArrowheads="1"/>
          </p:cNvSpPr>
          <p:nvPr/>
        </p:nvSpPr>
        <p:spPr bwMode="auto">
          <a:xfrm>
            <a:off x="35496" y="1700808"/>
            <a:ext cx="203132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【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大赛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流程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】</a:t>
            </a:r>
            <a:endParaRPr lang="zh-CN" altLang="en-US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pic>
        <p:nvPicPr>
          <p:cNvPr id="44037" name="Picture 17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090912"/>
              </p:ext>
            </p:extLst>
          </p:nvPr>
        </p:nvGraphicFramePr>
        <p:xfrm>
          <a:off x="251520" y="2348880"/>
          <a:ext cx="8712969" cy="3962381"/>
        </p:xfrm>
        <a:graphic>
          <a:graphicData uri="http://schemas.openxmlformats.org/drawingml/2006/table">
            <a:tbl>
              <a:tblPr firstRow="1" firstCol="1" bandRow="1"/>
              <a:tblGrid>
                <a:gridCol w="1296144"/>
                <a:gridCol w="7416825"/>
              </a:tblGrid>
              <a:tr h="792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报名阶段</a:t>
                      </a:r>
                      <a:endParaRPr lang="en-US" altLang="zh-CN" sz="1800" b="0" dirty="0" smtClean="0">
                        <a:latin typeface="微软雅黑" pitchFamily="34" charset="-122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0" kern="12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04.05-05.15</a:t>
                      </a:r>
                      <a:endParaRPr lang="zh-CN" altLang="en-US" sz="1600" b="0" kern="1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600" b="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通过“青岛啤酒山东省区”微信公众平台报名参赛</a:t>
                      </a: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986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初赛</a:t>
                      </a:r>
                      <a:r>
                        <a:rPr lang="zh-CN" altLang="en-US" sz="1800" b="0" dirty="0" smtClean="0"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阶段</a:t>
                      </a:r>
                      <a:endParaRPr lang="en-US" altLang="zh-CN" sz="1800" b="0" dirty="0" smtClean="0">
                        <a:latin typeface="微软雅黑" pitchFamily="34" charset="-122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04.05-06.19</a:t>
                      </a:r>
                      <a:endParaRPr lang="zh-CN" sz="16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根据选手的作品质量和传播效果筛选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支队伍晋级复赛。</a:t>
                      </a:r>
                      <a:endParaRPr lang="zh-CN" altLang="en-US" sz="16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9889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复赛</a:t>
                      </a:r>
                      <a:r>
                        <a:rPr lang="zh-CN" altLang="en-US" sz="1800" b="0" dirty="0" smtClean="0"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阶段</a:t>
                      </a:r>
                      <a:endParaRPr lang="en-US" altLang="zh-CN" sz="1800" b="0" dirty="0" smtClean="0">
                        <a:latin typeface="微软雅黑" pitchFamily="34" charset="-122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06.20-09.24</a:t>
                      </a:r>
                      <a:endParaRPr lang="zh-CN" sz="16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根据选手的作品质量和传播效果来筛选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支队伍晋级决赛。</a:t>
                      </a:r>
                      <a:endParaRPr lang="zh-CN" altLang="en-US" sz="16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1182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决赛</a:t>
                      </a:r>
                      <a:r>
                        <a:rPr lang="zh-CN" altLang="en-US" sz="1800" b="0" dirty="0" smtClean="0"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阶段</a:t>
                      </a:r>
                      <a:r>
                        <a:rPr lang="zh-CN" altLang="en-US" sz="1800" b="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及现场答辩</a:t>
                      </a:r>
                      <a:endParaRPr lang="en-US" altLang="zh-CN" sz="1800" b="0" kern="1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09.25-11.13</a:t>
                      </a:r>
                      <a:endParaRPr lang="zh-CN" sz="16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第一阶段：根据选手的作品质量和传播效果筛选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支队伍在青岛参加现场答辩。</a:t>
                      </a:r>
                      <a:endParaRPr lang="en-US" altLang="zh-CN" sz="16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85750" indent="-28575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第二阶段：在青岛进行决赛答辩。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4" marR="68574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856" y="1988840"/>
            <a:ext cx="1321529" cy="8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矩形 5"/>
          <p:cNvSpPr>
            <a:spLocks noChangeArrowheads="1"/>
          </p:cNvSpPr>
          <p:nvPr/>
        </p:nvSpPr>
        <p:spPr bwMode="auto">
          <a:xfrm>
            <a:off x="0" y="620713"/>
            <a:ext cx="9144000" cy="576262"/>
          </a:xfrm>
          <a:prstGeom prst="rect">
            <a:avLst/>
          </a:prstGeom>
          <a:solidFill>
            <a:srgbClr val="008AF2"/>
          </a:solidFill>
          <a:ln>
            <a:noFill/>
          </a:ln>
          <a:effectLst>
            <a:outerShdw sx="102000" sy="102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</a:rPr>
              <a:t>                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</a:rPr>
              <a:t>第四届微营销大赛介绍</a:t>
            </a:r>
            <a:endParaRPr lang="zh-CN" altLang="en-US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468313" y="476250"/>
            <a:ext cx="935037" cy="865188"/>
            <a:chOff x="0" y="0"/>
            <a:chExt cx="936104" cy="864096"/>
          </a:xfrm>
        </p:grpSpPr>
        <p:sp>
          <p:nvSpPr>
            <p:cNvPr id="45096" name="矩形 6"/>
            <p:cNvSpPr>
              <a:spLocks noChangeArrowheads="1"/>
            </p:cNvSpPr>
            <p:nvPr/>
          </p:nvSpPr>
          <p:spPr bwMode="auto">
            <a:xfrm>
              <a:off x="0" y="0"/>
              <a:ext cx="93610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srgbClr val="000000">
                  <a:alpha val="3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微软雅黑" pitchFamily="34" charset="-122"/>
              </a:endParaRPr>
            </a:p>
          </p:txBody>
        </p:sp>
        <p:sp>
          <p:nvSpPr>
            <p:cNvPr id="46085" name="矩形 1"/>
            <p:cNvSpPr>
              <a:spLocks noChangeArrowheads="1"/>
            </p:cNvSpPr>
            <p:nvPr/>
          </p:nvSpPr>
          <p:spPr bwMode="auto">
            <a:xfrm>
              <a:off x="182770" y="33296"/>
              <a:ext cx="565795" cy="82921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4800" b="1" dirty="0" smtClean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086" name="TextBox 8"/>
          <p:cNvSpPr txBox="1">
            <a:spLocks noChangeArrowheads="1"/>
          </p:cNvSpPr>
          <p:nvPr/>
        </p:nvSpPr>
        <p:spPr bwMode="auto">
          <a:xfrm>
            <a:off x="195858" y="1484784"/>
            <a:ext cx="2647950" cy="4619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【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大赛奖品设置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】</a:t>
            </a:r>
            <a:endParaRPr lang="zh-CN" altLang="en-US" sz="24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45061" name="Picture 17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673850" y="0"/>
            <a:ext cx="2443163" cy="60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11560" y="2101316"/>
            <a:ext cx="1109662" cy="4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</a:rPr>
              <a:t>综合奖</a:t>
            </a:r>
            <a:endParaRPr lang="zh-CN" altLang="en-US" sz="1800" b="1" dirty="0">
              <a:solidFill>
                <a:srgbClr val="C00000"/>
              </a:solidFill>
              <a:ea typeface="宋体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622" y="2029307"/>
            <a:ext cx="1321529" cy="8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矩形 53"/>
          <p:cNvSpPr/>
          <p:nvPr/>
        </p:nvSpPr>
        <p:spPr>
          <a:xfrm>
            <a:off x="1403350" y="6007817"/>
            <a:ext cx="213092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C00000"/>
                </a:solidFill>
                <a:latin typeface="+mn-ea"/>
                <a:ea typeface="+mn-ea"/>
              </a:rPr>
              <a:t>总奖金额近</a:t>
            </a:r>
            <a:r>
              <a:rPr lang="en-US" altLang="zh-CN" b="1" dirty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r>
              <a:rPr lang="zh-CN" altLang="en-US" b="1" dirty="0">
                <a:solidFill>
                  <a:srgbClr val="C00000"/>
                </a:solidFill>
                <a:latin typeface="+mn-ea"/>
                <a:ea typeface="+mn-ea"/>
              </a:rPr>
              <a:t>万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021113" y="2101316"/>
            <a:ext cx="911031" cy="4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单项奖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38463" y="2985469"/>
            <a:ext cx="4384342" cy="2747787"/>
            <a:chOff x="438463" y="2985469"/>
            <a:chExt cx="4384342" cy="2747787"/>
          </a:xfrm>
        </p:grpSpPr>
        <p:sp>
          <p:nvSpPr>
            <p:cNvPr id="45085" name="AutoShape 3"/>
            <p:cNvSpPr>
              <a:spLocks/>
            </p:cNvSpPr>
            <p:nvPr/>
          </p:nvSpPr>
          <p:spPr bwMode="auto">
            <a:xfrm>
              <a:off x="438463" y="3108043"/>
              <a:ext cx="1214773" cy="463883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金奖</a:t>
              </a:r>
              <a:endParaRPr lang="en-US" altLang="zh-CN" sz="18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5086" name="AutoShape 4"/>
            <p:cNvSpPr>
              <a:spLocks/>
            </p:cNvSpPr>
            <p:nvPr/>
          </p:nvSpPr>
          <p:spPr bwMode="auto">
            <a:xfrm>
              <a:off x="457466" y="4117245"/>
              <a:ext cx="1214773" cy="463883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银奖</a:t>
              </a:r>
              <a:endParaRPr lang="en-US" altLang="zh-CN" sz="18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5087" name="AutoShape 5"/>
            <p:cNvSpPr>
              <a:spLocks/>
            </p:cNvSpPr>
            <p:nvPr/>
          </p:nvSpPr>
          <p:spPr bwMode="auto">
            <a:xfrm>
              <a:off x="468313" y="5125357"/>
              <a:ext cx="1193081" cy="463883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铜奖</a:t>
              </a:r>
              <a:endParaRPr lang="en-US" altLang="zh-CN" sz="18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20" name="AutoShape 9"/>
            <p:cNvSpPr>
              <a:spLocks/>
            </p:cNvSpPr>
            <p:nvPr/>
          </p:nvSpPr>
          <p:spPr bwMode="auto">
            <a:xfrm>
              <a:off x="2663713" y="3993581"/>
              <a:ext cx="2134436" cy="731563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青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啤管培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offer+1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奖学金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证书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虚尾箭头 27"/>
            <p:cNvSpPr/>
            <p:nvPr/>
          </p:nvSpPr>
          <p:spPr bwMode="auto">
            <a:xfrm>
              <a:off x="1759647" y="5154179"/>
              <a:ext cx="796129" cy="363053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52" name="虚尾箭头 51"/>
            <p:cNvSpPr/>
            <p:nvPr/>
          </p:nvSpPr>
          <p:spPr bwMode="auto">
            <a:xfrm>
              <a:off x="1763688" y="4146067"/>
              <a:ext cx="796129" cy="363053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60" name="AutoShape 9"/>
            <p:cNvSpPr>
              <a:spLocks/>
            </p:cNvSpPr>
            <p:nvPr/>
          </p:nvSpPr>
          <p:spPr bwMode="auto">
            <a:xfrm>
              <a:off x="2688369" y="5001693"/>
              <a:ext cx="2109780" cy="731563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青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啤管培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offer+5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千元奖学金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证书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AutoShape 9"/>
            <p:cNvSpPr>
              <a:spLocks/>
            </p:cNvSpPr>
            <p:nvPr/>
          </p:nvSpPr>
          <p:spPr bwMode="auto">
            <a:xfrm>
              <a:off x="2688369" y="2985469"/>
              <a:ext cx="2134436" cy="731563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青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啤管培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offer+3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元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奖学金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证书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虚尾箭头 61"/>
            <p:cNvSpPr/>
            <p:nvPr/>
          </p:nvSpPr>
          <p:spPr bwMode="auto">
            <a:xfrm>
              <a:off x="1772857" y="3145633"/>
              <a:ext cx="796129" cy="363053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907704" y="3188228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861006" y="4193543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2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835696" y="5203409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3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59997" y="2780928"/>
            <a:ext cx="3999377" cy="3888432"/>
            <a:chOff x="4959997" y="2780928"/>
            <a:chExt cx="3999377" cy="3888432"/>
          </a:xfrm>
        </p:grpSpPr>
        <p:sp>
          <p:nvSpPr>
            <p:cNvPr id="45088" name="AutoShape 6"/>
            <p:cNvSpPr>
              <a:spLocks/>
            </p:cNvSpPr>
            <p:nvPr/>
          </p:nvSpPr>
          <p:spPr bwMode="auto">
            <a:xfrm>
              <a:off x="4959998" y="2852936"/>
              <a:ext cx="1080192" cy="483866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最佳创新奖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5089" name="AutoShape 7"/>
            <p:cNvSpPr>
              <a:spLocks/>
            </p:cNvSpPr>
            <p:nvPr/>
          </p:nvSpPr>
          <p:spPr bwMode="auto">
            <a:xfrm>
              <a:off x="4959997" y="3496005"/>
              <a:ext cx="1077946" cy="499728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最佳视频奖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5090" name="AutoShape 3"/>
            <p:cNvSpPr>
              <a:spLocks/>
            </p:cNvSpPr>
            <p:nvPr/>
          </p:nvSpPr>
          <p:spPr bwMode="auto">
            <a:xfrm>
              <a:off x="4959998" y="4166536"/>
              <a:ext cx="1080193" cy="461537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最佳音乐奖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5091" name="AutoShape 4"/>
            <p:cNvSpPr>
              <a:spLocks/>
            </p:cNvSpPr>
            <p:nvPr/>
          </p:nvSpPr>
          <p:spPr bwMode="auto">
            <a:xfrm>
              <a:off x="4959997" y="4797152"/>
              <a:ext cx="1080193" cy="488396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最佳平面奖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5092" name="AutoShape 5"/>
            <p:cNvSpPr>
              <a:spLocks/>
            </p:cNvSpPr>
            <p:nvPr/>
          </p:nvSpPr>
          <p:spPr bwMode="auto">
            <a:xfrm>
              <a:off x="4959997" y="5451261"/>
              <a:ext cx="1077947" cy="498019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最佳文案奖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22" name="AutoShape 11"/>
            <p:cNvSpPr>
              <a:spLocks/>
            </p:cNvSpPr>
            <p:nvPr/>
          </p:nvSpPr>
          <p:spPr bwMode="auto">
            <a:xfrm>
              <a:off x="7199086" y="2889548"/>
              <a:ext cx="1760288" cy="423720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千元奖学金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荣誉证书</a:t>
              </a:r>
            </a:p>
          </p:txBody>
        </p:sp>
        <p:sp>
          <p:nvSpPr>
            <p:cNvPr id="29" name="虚尾箭头 28"/>
            <p:cNvSpPr/>
            <p:nvPr/>
          </p:nvSpPr>
          <p:spPr bwMode="auto">
            <a:xfrm>
              <a:off x="6156176" y="2985469"/>
              <a:ext cx="969473" cy="276550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51" name="AutoShape 5"/>
            <p:cNvSpPr>
              <a:spLocks/>
            </p:cNvSpPr>
            <p:nvPr/>
          </p:nvSpPr>
          <p:spPr bwMode="auto">
            <a:xfrm>
              <a:off x="4959997" y="6142138"/>
              <a:ext cx="1077947" cy="527222"/>
            </a:xfrm>
            <a:prstGeom prst="roundRect">
              <a:avLst>
                <a:gd name="adj" fmla="val 18519"/>
              </a:avLst>
            </a:prstGeom>
            <a:solidFill>
              <a:srgbClr val="0066FF"/>
            </a:solidFill>
            <a:ln>
              <a:noFill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635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sym typeface="Comic Sans MS" pitchFamily="66" charset="0"/>
                </a:rPr>
                <a:t>微营销能手奖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55" name="AutoShape 11"/>
            <p:cNvSpPr>
              <a:spLocks/>
            </p:cNvSpPr>
            <p:nvPr/>
          </p:nvSpPr>
          <p:spPr bwMode="auto">
            <a:xfrm>
              <a:off x="7204821" y="3509336"/>
              <a:ext cx="1754551" cy="423720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千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元奖学金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荣誉证书</a:t>
              </a:r>
            </a:p>
          </p:txBody>
        </p:sp>
        <p:sp>
          <p:nvSpPr>
            <p:cNvPr id="56" name="AutoShape 11"/>
            <p:cNvSpPr>
              <a:spLocks/>
            </p:cNvSpPr>
            <p:nvPr/>
          </p:nvSpPr>
          <p:spPr bwMode="auto">
            <a:xfrm>
              <a:off x="7204821" y="4166536"/>
              <a:ext cx="1754551" cy="423720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千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元奖学金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荣誉证书</a:t>
              </a:r>
            </a:p>
          </p:txBody>
        </p:sp>
        <p:sp>
          <p:nvSpPr>
            <p:cNvPr id="57" name="AutoShape 11"/>
            <p:cNvSpPr>
              <a:spLocks/>
            </p:cNvSpPr>
            <p:nvPr/>
          </p:nvSpPr>
          <p:spPr bwMode="auto">
            <a:xfrm>
              <a:off x="7204822" y="4845137"/>
              <a:ext cx="1747234" cy="423720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千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元奖学金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荣誉证书</a:t>
              </a:r>
            </a:p>
          </p:txBody>
        </p:sp>
        <p:sp>
          <p:nvSpPr>
            <p:cNvPr id="58" name="AutoShape 11"/>
            <p:cNvSpPr>
              <a:spLocks/>
            </p:cNvSpPr>
            <p:nvPr/>
          </p:nvSpPr>
          <p:spPr bwMode="auto">
            <a:xfrm>
              <a:off x="7204822" y="5512849"/>
              <a:ext cx="1747234" cy="423720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千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元奖学金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荣誉证书</a:t>
              </a:r>
            </a:p>
          </p:txBody>
        </p:sp>
        <p:sp>
          <p:nvSpPr>
            <p:cNvPr id="59" name="AutoShape 11"/>
            <p:cNvSpPr>
              <a:spLocks/>
            </p:cNvSpPr>
            <p:nvPr/>
          </p:nvSpPr>
          <p:spPr bwMode="auto">
            <a:xfrm>
              <a:off x="7204822" y="6193889"/>
              <a:ext cx="1754551" cy="423720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0088EE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实物奖品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荣誉证书</a:t>
              </a:r>
            </a:p>
          </p:txBody>
        </p:sp>
        <p:sp>
          <p:nvSpPr>
            <p:cNvPr id="64" name="虚尾箭头 63"/>
            <p:cNvSpPr/>
            <p:nvPr/>
          </p:nvSpPr>
          <p:spPr bwMode="auto">
            <a:xfrm>
              <a:off x="6156176" y="3607594"/>
              <a:ext cx="969473" cy="276550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65" name="虚尾箭头 64"/>
            <p:cNvSpPr/>
            <p:nvPr/>
          </p:nvSpPr>
          <p:spPr bwMode="auto">
            <a:xfrm>
              <a:off x="6156176" y="4232570"/>
              <a:ext cx="969473" cy="276550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66" name="虚尾箭头 65"/>
            <p:cNvSpPr/>
            <p:nvPr/>
          </p:nvSpPr>
          <p:spPr bwMode="auto">
            <a:xfrm>
              <a:off x="6156176" y="4863418"/>
              <a:ext cx="969473" cy="276550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67" name="虚尾箭头 66"/>
            <p:cNvSpPr/>
            <p:nvPr/>
          </p:nvSpPr>
          <p:spPr bwMode="auto">
            <a:xfrm>
              <a:off x="6156176" y="5586434"/>
              <a:ext cx="969473" cy="276550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68" name="虚尾箭头 67"/>
            <p:cNvSpPr/>
            <p:nvPr/>
          </p:nvSpPr>
          <p:spPr bwMode="auto">
            <a:xfrm>
              <a:off x="6156176" y="6276076"/>
              <a:ext cx="969473" cy="276550"/>
            </a:xfrm>
            <a:prstGeom prst="stripedRightArrow">
              <a:avLst>
                <a:gd name="adj1" fmla="val 69578"/>
                <a:gd name="adj2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372200" y="2780928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372200" y="3409255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373025" y="4007401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372200" y="4643263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372200" y="5373216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1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372200" y="6073551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新魏" pitchFamily="2" charset="-122"/>
                  <a:ea typeface="华文新魏" pitchFamily="2" charset="-122"/>
                </a:rPr>
                <a:t>X 30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890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  <p:bldP spid="50" grpId="0"/>
      <p:bldP spid="54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gradFill rotWithShape="1">
          <a:gsLst>
            <a:gs pos="0">
              <a:srgbClr val="F8F8F8"/>
            </a:gs>
            <a:gs pos="100000">
              <a:srgbClr val="BEBEBE"/>
            </a:gs>
          </a:gsLst>
          <a:lin ang="5400000" scaled="1"/>
        </a:gradFill>
        <a:ln w="19050">
          <a:solidFill>
            <a:srgbClr val="C0C0C0"/>
          </a:solidFill>
          <a:round/>
          <a:headEnd/>
          <a:tailEnd/>
        </a:ln>
        <a:effectLst>
          <a:outerShdw dist="53882" dir="2700000" algn="ctr" rotWithShape="0">
            <a:srgbClr val="292929">
              <a:alpha val="50000"/>
            </a:srgbClr>
          </a:outerShdw>
        </a:effectLst>
      </a:spPr>
      <a:bodyPr wrap="none" anchor="ctr"/>
      <a:lstStyle>
        <a:defPPr>
          <a:defRPr kern="0" smtClean="0">
            <a:solidFill>
              <a:srgbClr val="17347D"/>
            </a:solidFill>
          </a:defRPr>
        </a:defPPr>
      </a:lstStyle>
    </a:sp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4_Office 主题​​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_Office 主题​​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2_Office 主题​​">
  <a:themeElements>
    <a:clrScheme name="1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3_Office 主题​​">
  <a:themeElements>
    <a:clrScheme name="1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_Office 主题​​">
  <a:themeElements>
    <a:clrScheme name="1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_Office 主题​​">
  <a:themeElements>
    <a:clrScheme name="1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6_Office 主题​​">
  <a:themeElements>
    <a:clrScheme name="1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6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7_Office 主题​​">
  <a:themeElements>
    <a:clrScheme name="1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7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18_Office 主题​​">
  <a:themeElements>
    <a:clrScheme name="1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19_Office 主题​​">
  <a:themeElements>
    <a:clrScheme name="1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9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20_Office 主题​​">
  <a:themeElements>
    <a:clrScheme name="2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0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21_Office 主题​​">
  <a:themeElements>
    <a:clrScheme name="2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22_Office 主题​​">
  <a:themeElements>
    <a:clrScheme name="2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2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23_Office 主题​​">
  <a:themeElements>
    <a:clrScheme name="2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3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24_Office 主题​​">
  <a:themeElements>
    <a:clrScheme name="2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4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25_Office 主题​​">
  <a:themeElements>
    <a:clrScheme name="2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5_Office 主题​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5961</TotalTime>
  <Pages>0</Pages>
  <Words>3931</Words>
  <Characters>0</Characters>
  <Application>Microsoft Office PowerPoint</Application>
  <DocSecurity>0</DocSecurity>
  <PresentationFormat>全屏显示(4:3)</PresentationFormat>
  <Lines>0</Lines>
  <Paragraphs>521</Paragraphs>
  <Slides>43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38</vt:i4>
      </vt:variant>
      <vt:variant>
        <vt:lpstr>幻灯片标题</vt:lpstr>
      </vt:variant>
      <vt:variant>
        <vt:i4>43</vt:i4>
      </vt:variant>
    </vt:vector>
  </HeadingPairs>
  <TitlesOfParts>
    <vt:vector size="81" baseType="lpstr">
      <vt:lpstr>Office 主题</vt:lpstr>
      <vt:lpstr>Office 主题​​</vt:lpstr>
      <vt:lpstr>1_Office 主题​​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14_Office 主题​​</vt:lpstr>
      <vt:lpstr>15_Office 主题​​</vt:lpstr>
      <vt:lpstr>16_Office 主题​​</vt:lpstr>
      <vt:lpstr>17_Office 主题​​</vt:lpstr>
      <vt:lpstr>18_Office 主题​​</vt:lpstr>
      <vt:lpstr>19_Office 主题​​</vt:lpstr>
      <vt:lpstr>20_Office 主题​​</vt:lpstr>
      <vt:lpstr>21_Office 主题​​</vt:lpstr>
      <vt:lpstr>22_Office 主题​​</vt:lpstr>
      <vt:lpstr>23_Office 主题​​</vt:lpstr>
      <vt:lpstr>24_Office 主题​​</vt:lpstr>
      <vt:lpstr>25_Office 主题​​</vt:lpstr>
      <vt:lpstr>大 赛 介 绍 及 指 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第四届青岛啤酒大学生微营销创意大赛 因您更精彩！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信息素养2.0的内容模块研究</dc:title>
  <dc:creator>大赛组委会</dc:creator>
  <cp:lastModifiedBy>user</cp:lastModifiedBy>
  <cp:revision>1049</cp:revision>
  <cp:lastPrinted>1899-12-30T00:00:00Z</cp:lastPrinted>
  <dcterms:created xsi:type="dcterms:W3CDTF">2011-05-23T15:42:11Z</dcterms:created>
  <dcterms:modified xsi:type="dcterms:W3CDTF">2016-04-06T04:47:59Z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